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273" r:id="rId3"/>
    <p:sldId id="271" r:id="rId4"/>
    <p:sldId id="279" r:id="rId5"/>
    <p:sldId id="280" r:id="rId6"/>
    <p:sldId id="281" r:id="rId7"/>
    <p:sldId id="278" r:id="rId8"/>
    <p:sldId id="257" r:id="rId9"/>
    <p:sldId id="267" r:id="rId10"/>
    <p:sldId id="269" r:id="rId11"/>
    <p:sldId id="260" r:id="rId12"/>
    <p:sldId id="276" r:id="rId13"/>
    <p:sldId id="258" r:id="rId14"/>
    <p:sldId id="259" r:id="rId15"/>
    <p:sldId id="262" r:id="rId16"/>
    <p:sldId id="263" r:id="rId17"/>
    <p:sldId id="264" r:id="rId18"/>
    <p:sldId id="265" r:id="rId19"/>
    <p:sldId id="266" r:id="rId20"/>
    <p:sldId id="270" r:id="rId21"/>
    <p:sldId id="274" r:id="rId22"/>
    <p:sldId id="277" r:id="rId23"/>
  </p:sldIdLst>
  <p:sldSz cx="12192000" cy="6858000"/>
  <p:notesSz cx="9661525" cy="688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2" autoAdjust="0"/>
    <p:restoredTop sz="94660"/>
  </p:normalViewPr>
  <p:slideViewPr>
    <p:cSldViewPr snapToGrid="0">
      <p:cViewPr varScale="1">
        <p:scale>
          <a:sx n="80" d="100"/>
          <a:sy n="80" d="100"/>
        </p:scale>
        <p:origin x="100" y="40"/>
      </p:cViewPr>
      <p:guideLst/>
    </p:cSldViewPr>
  </p:slideViewPr>
  <p:notesTextViewPr>
    <p:cViewPr>
      <p:scale>
        <a:sx n="1" d="1"/>
        <a:sy n="1" d="1"/>
      </p:scale>
      <p:origin x="0" y="0"/>
    </p:cViewPr>
  </p:notesTextViewPr>
  <p:notesViewPr>
    <p:cSldViewPr snapToGrid="0">
      <p:cViewPr varScale="1">
        <p:scale>
          <a:sx n="78" d="100"/>
          <a:sy n="78" d="100"/>
        </p:scale>
        <p:origin x="135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28251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186661" cy="345286"/>
          </a:xfrm>
          <a:prstGeom prst="rect">
            <a:avLst/>
          </a:prstGeom>
        </p:spPr>
        <p:txBody>
          <a:bodyPr vert="horz" lIns="94531" tIns="47265" rIns="94531" bIns="47265" rtlCol="0"/>
          <a:lstStyle>
            <a:lvl1pPr algn="l">
              <a:defRPr sz="1200"/>
            </a:lvl1pPr>
          </a:lstStyle>
          <a:p>
            <a:r>
              <a:rPr lang="en-GB"/>
              <a:t>DERBYSHIRE BORDERLINE PERSONALITY DISORDER SUPPORT GROUP</a:t>
            </a:r>
          </a:p>
        </p:txBody>
      </p:sp>
      <p:sp>
        <p:nvSpPr>
          <p:cNvPr id="3" name="Date Placeholder 2"/>
          <p:cNvSpPr>
            <a:spLocks noGrp="1"/>
          </p:cNvSpPr>
          <p:nvPr>
            <p:ph type="dt" idx="1"/>
          </p:nvPr>
        </p:nvSpPr>
        <p:spPr>
          <a:xfrm>
            <a:off x="5472631" y="0"/>
            <a:ext cx="4186661" cy="345286"/>
          </a:xfrm>
          <a:prstGeom prst="rect">
            <a:avLst/>
          </a:prstGeom>
        </p:spPr>
        <p:txBody>
          <a:bodyPr vert="horz" lIns="94531" tIns="47265" rIns="94531" bIns="47265" rtlCol="0"/>
          <a:lstStyle>
            <a:lvl1pPr algn="r">
              <a:defRPr sz="1200"/>
            </a:lvl1pPr>
          </a:lstStyle>
          <a:p>
            <a:fld id="{B483C51B-91EF-458A-A9D2-B3812F427BE7}" type="datetimeFigureOut">
              <a:rPr lang="en-GB" smtClean="0"/>
              <a:t>24/03/2021</a:t>
            </a:fld>
            <a:endParaRPr lang="en-GB"/>
          </a:p>
        </p:txBody>
      </p:sp>
      <p:sp>
        <p:nvSpPr>
          <p:cNvPr id="4" name="Slide Image Placeholder 3"/>
          <p:cNvSpPr>
            <a:spLocks noGrp="1" noRot="1" noChangeAspect="1"/>
          </p:cNvSpPr>
          <p:nvPr>
            <p:ph type="sldImg" idx="2"/>
          </p:nvPr>
        </p:nvSpPr>
        <p:spPr>
          <a:xfrm>
            <a:off x="2768600" y="860425"/>
            <a:ext cx="4127500" cy="2322513"/>
          </a:xfrm>
          <a:prstGeom prst="rect">
            <a:avLst/>
          </a:prstGeom>
          <a:noFill/>
          <a:ln w="12700">
            <a:solidFill>
              <a:prstClr val="black"/>
            </a:solidFill>
          </a:ln>
        </p:spPr>
        <p:txBody>
          <a:bodyPr vert="horz" lIns="94531" tIns="47265" rIns="94531" bIns="47265" rtlCol="0" anchor="ctr"/>
          <a:lstStyle/>
          <a:p>
            <a:endParaRPr lang="en-GB"/>
          </a:p>
        </p:txBody>
      </p:sp>
      <p:sp>
        <p:nvSpPr>
          <p:cNvPr id="5" name="Notes Placeholder 4"/>
          <p:cNvSpPr>
            <a:spLocks noGrp="1"/>
          </p:cNvSpPr>
          <p:nvPr>
            <p:ph type="body" sz="quarter" idx="3"/>
          </p:nvPr>
        </p:nvSpPr>
        <p:spPr>
          <a:xfrm>
            <a:off x="966155" y="3311873"/>
            <a:ext cx="7729219" cy="2709714"/>
          </a:xfrm>
          <a:prstGeom prst="rect">
            <a:avLst/>
          </a:prstGeom>
        </p:spPr>
        <p:txBody>
          <a:bodyPr vert="horz" lIns="94531" tIns="47265" rIns="94531" bIns="4726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536529"/>
            <a:ext cx="4186661" cy="345285"/>
          </a:xfrm>
          <a:prstGeom prst="rect">
            <a:avLst/>
          </a:prstGeom>
        </p:spPr>
        <p:txBody>
          <a:bodyPr vert="horz" lIns="94531" tIns="47265" rIns="94531" bIns="47265" rtlCol="0" anchor="b"/>
          <a:lstStyle>
            <a:lvl1pPr algn="l">
              <a:defRPr sz="1200"/>
            </a:lvl1pPr>
          </a:lstStyle>
          <a:p>
            <a:endParaRPr lang="en-GB"/>
          </a:p>
        </p:txBody>
      </p:sp>
      <p:sp>
        <p:nvSpPr>
          <p:cNvPr id="7" name="Slide Number Placeholder 6"/>
          <p:cNvSpPr>
            <a:spLocks noGrp="1"/>
          </p:cNvSpPr>
          <p:nvPr>
            <p:ph type="sldNum" sz="quarter" idx="5"/>
          </p:nvPr>
        </p:nvSpPr>
        <p:spPr>
          <a:xfrm>
            <a:off x="5472631" y="6536529"/>
            <a:ext cx="4186661" cy="345285"/>
          </a:xfrm>
          <a:prstGeom prst="rect">
            <a:avLst/>
          </a:prstGeom>
        </p:spPr>
        <p:txBody>
          <a:bodyPr vert="horz" lIns="94531" tIns="47265" rIns="94531" bIns="47265" rtlCol="0" anchor="b"/>
          <a:lstStyle>
            <a:lvl1pPr algn="r">
              <a:defRPr sz="1200"/>
            </a:lvl1pPr>
          </a:lstStyle>
          <a:p>
            <a:fld id="{16B729B4-72ED-4398-8764-9E7255BFC0CA}" type="slidenum">
              <a:rPr lang="en-GB" smtClean="0"/>
              <a:t>‹#›</a:t>
            </a:fld>
            <a:endParaRPr lang="en-GB"/>
          </a:p>
        </p:txBody>
      </p:sp>
    </p:spTree>
    <p:extLst>
      <p:ext uri="{BB962C8B-B14F-4D97-AF65-F5344CB8AC3E}">
        <p14:creationId xmlns:p14="http://schemas.microsoft.com/office/powerpoint/2010/main" val="64906641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212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3675716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2747898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5F0883-CBF6-4F7D-AE7A-26CB2AACCD99}" type="datetimeFigureOut">
              <a:rPr lang="en-GB" smtClean="0"/>
              <a:t>24/03/2021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1996572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5F0883-CBF6-4F7D-AE7A-26CB2AACCD99}" type="datetimeFigureOut">
              <a:rPr lang="en-GB" smtClean="0"/>
              <a:t>24/03/2021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3649941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5F0883-CBF6-4F7D-AE7A-26CB2AACCD99}" type="datetimeFigureOut">
              <a:rPr lang="en-GB" smtClean="0"/>
              <a:t>24/03/2021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3553883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F0883-CBF6-4F7D-AE7A-26CB2AACCD99}" type="datetimeFigureOut">
              <a:rPr lang="en-GB" smtClean="0"/>
              <a:t>24/03/2021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62698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5F0883-CBF6-4F7D-AE7A-26CB2AACCD99}" type="datetimeFigureOut">
              <a:rPr lang="en-GB" smtClean="0"/>
              <a:t>24/03/2021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1530999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5F0883-CBF6-4F7D-AE7A-26CB2AACCD99}" type="datetimeFigureOut">
              <a:rPr lang="en-GB" smtClean="0"/>
              <a:t>24/03/2021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1422462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095F0883-CBF6-4F7D-AE7A-26CB2AACCD99}" type="datetimeFigureOut">
              <a:rPr lang="en-GB" smtClean="0"/>
              <a:t>24/03/2021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3787988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847303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32036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939020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7849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3872864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16035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F0883-CBF6-4F7D-AE7A-26CB2AACCD99}" type="datetimeFigureOut">
              <a:rPr lang="en-GB" smtClean="0"/>
              <a:t>24/03/2021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AEE315-7C5D-42C8-ABC1-4F05F9D3E02B}" type="slidenum">
              <a:rPr lang="en-GB" smtClean="0"/>
              <a:t>‹#›</a:t>
            </a:fld>
            <a:endParaRPr lang="en-GB"/>
          </a:p>
        </p:txBody>
      </p:sp>
    </p:spTree>
    <p:extLst>
      <p:ext uri="{BB962C8B-B14F-4D97-AF65-F5344CB8AC3E}">
        <p14:creationId xmlns:p14="http://schemas.microsoft.com/office/powerpoint/2010/main" val="1905796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95F0883-CBF6-4F7D-AE7A-26CB2AACCD99}" type="datetimeFigureOut">
              <a:rPr lang="en-GB" smtClean="0"/>
              <a:t>24/03/2021</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CAEE315-7C5D-42C8-ABC1-4F05F9D3E02B}" type="slidenum">
              <a:rPr lang="en-GB" smtClean="0"/>
              <a:t>‹#›</a:t>
            </a:fld>
            <a:endParaRPr lang="en-GB"/>
          </a:p>
        </p:txBody>
      </p:sp>
    </p:spTree>
    <p:extLst>
      <p:ext uri="{BB962C8B-B14F-4D97-AF65-F5344CB8AC3E}">
        <p14:creationId xmlns:p14="http://schemas.microsoft.com/office/powerpoint/2010/main" val="18341428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3284E-E9BF-449A-80AA-5BAE4BFC75E3}"/>
              </a:ext>
            </a:extLst>
          </p:cNvPr>
          <p:cNvSpPr>
            <a:spLocks noGrp="1"/>
          </p:cNvSpPr>
          <p:nvPr>
            <p:ph type="ctrTitle"/>
          </p:nvPr>
        </p:nvSpPr>
        <p:spPr>
          <a:xfrm>
            <a:off x="684212" y="685799"/>
            <a:ext cx="8001000" cy="2971801"/>
          </a:xfrm>
        </p:spPr>
        <p:txBody>
          <a:bodyPr>
            <a:normAutofit/>
          </a:bodyPr>
          <a:lstStyle/>
          <a:p>
            <a:r>
              <a:rPr lang="en-GB" sz="3600" b="1" dirty="0"/>
              <a:t>Derbyshire</a:t>
            </a:r>
            <a:br>
              <a:rPr lang="en-GB" sz="3600" b="1" dirty="0"/>
            </a:br>
            <a:r>
              <a:rPr lang="en-GB" sz="3600" b="1" dirty="0"/>
              <a:t>personality disorder </a:t>
            </a:r>
            <a:br>
              <a:rPr lang="en-GB" sz="3600" b="1" dirty="0"/>
            </a:br>
            <a:r>
              <a:rPr lang="en-GB" sz="3600" b="1" dirty="0"/>
              <a:t>pathway</a:t>
            </a:r>
            <a:br>
              <a:rPr lang="en-GB" sz="3600" b="1" dirty="0"/>
            </a:br>
            <a:endParaRPr lang="en-GB" sz="3600" b="1" dirty="0"/>
          </a:p>
        </p:txBody>
      </p:sp>
      <p:sp>
        <p:nvSpPr>
          <p:cNvPr id="3" name="Subtitle 2">
            <a:extLst>
              <a:ext uri="{FF2B5EF4-FFF2-40B4-BE49-F238E27FC236}">
                <a16:creationId xmlns:a16="http://schemas.microsoft.com/office/drawing/2014/main" id="{A0614399-C784-4CCE-B554-323A1698B41C}"/>
              </a:ext>
            </a:extLst>
          </p:cNvPr>
          <p:cNvSpPr>
            <a:spLocks noGrp="1"/>
          </p:cNvSpPr>
          <p:nvPr>
            <p:ph type="subTitle" idx="1"/>
          </p:nvPr>
        </p:nvSpPr>
        <p:spPr/>
        <p:txBody>
          <a:bodyPr>
            <a:normAutofit/>
          </a:bodyPr>
          <a:lstStyle/>
          <a:p>
            <a:r>
              <a:rPr lang="en-GB" sz="3200" b="1" dirty="0">
                <a:solidFill>
                  <a:schemeClr val="tx1">
                    <a:lumMod val="95000"/>
                  </a:schemeClr>
                </a:solidFill>
              </a:rPr>
              <a:t>Evidence</a:t>
            </a:r>
          </a:p>
          <a:p>
            <a:r>
              <a:rPr lang="en-GB" sz="3200" b="1" dirty="0">
                <a:solidFill>
                  <a:schemeClr val="tx1">
                    <a:lumMod val="95000"/>
                  </a:schemeClr>
                </a:solidFill>
              </a:rPr>
              <a:t>from</a:t>
            </a:r>
          </a:p>
          <a:p>
            <a:r>
              <a:rPr lang="en-GB" sz="3200" b="1" dirty="0">
                <a:solidFill>
                  <a:schemeClr val="tx1">
                    <a:lumMod val="95000"/>
                  </a:schemeClr>
                </a:solidFill>
              </a:rPr>
              <a:t>Experts by Experience</a:t>
            </a:r>
          </a:p>
        </p:txBody>
      </p:sp>
    </p:spTree>
    <p:extLst>
      <p:ext uri="{BB962C8B-B14F-4D97-AF65-F5344CB8AC3E}">
        <p14:creationId xmlns:p14="http://schemas.microsoft.com/office/powerpoint/2010/main" val="1762081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9A2282-A543-4DB1-B14F-A978A0AC58CB}"/>
              </a:ext>
            </a:extLst>
          </p:cNvPr>
          <p:cNvSpPr/>
          <p:nvPr/>
        </p:nvSpPr>
        <p:spPr>
          <a:xfrm>
            <a:off x="1341120" y="164515"/>
            <a:ext cx="949452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3" name="Rectangle 2">
            <a:extLst>
              <a:ext uri="{FF2B5EF4-FFF2-40B4-BE49-F238E27FC236}">
                <a16:creationId xmlns:a16="http://schemas.microsoft.com/office/drawing/2014/main" id="{F5F85C01-101F-4EAB-B895-01364A520599}"/>
              </a:ext>
            </a:extLst>
          </p:cNvPr>
          <p:cNvSpPr/>
          <p:nvPr/>
        </p:nvSpPr>
        <p:spPr>
          <a:xfrm>
            <a:off x="148281" y="704335"/>
            <a:ext cx="11652421" cy="6044090"/>
          </a:xfrm>
          <a:prstGeom prst="rect">
            <a:avLst/>
          </a:prstGeom>
        </p:spPr>
        <p:txBody>
          <a:bodyPr wrap="square">
            <a:spAutoFit/>
          </a:bodyPr>
          <a:lstStyle/>
          <a:p>
            <a:pPr>
              <a:lnSpc>
                <a:spcPct val="107000"/>
              </a:lnSpc>
              <a:spcAft>
                <a:spcPts val="800"/>
              </a:spcAft>
            </a:pPr>
            <a:r>
              <a:rPr lang="en-GB" sz="2800" b="1" dirty="0">
                <a:ea typeface="Calibri" panose="020F0502020204030204" pitchFamily="34" charset="0"/>
                <a:cs typeface="Times New Roman" panose="02020603050405020304" pitchFamily="18" charset="0"/>
              </a:rPr>
              <a:t>Types of personality disorders</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Paranoid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Schizoid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Schizotypal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Antisocial   </a:t>
            </a:r>
          </a:p>
          <a:p>
            <a:pPr marL="342900" lvl="0" indent="-342900">
              <a:lnSpc>
                <a:spcPct val="107000"/>
              </a:lnSpc>
              <a:spcAft>
                <a:spcPts val="0"/>
              </a:spcAft>
              <a:buFont typeface="Symbol" panose="05050102010706020507" pitchFamily="18" charset="2"/>
              <a:buChar char=""/>
            </a:pPr>
            <a:r>
              <a:rPr lang="en-GB" sz="2000" b="1" dirty="0">
                <a:solidFill>
                  <a:srgbClr val="FF0000"/>
                </a:solidFill>
                <a:ea typeface="Calibri" panose="020F0502020204030204" pitchFamily="34" charset="0"/>
                <a:cs typeface="Times New Roman" panose="02020603050405020304" pitchFamily="18" charset="0"/>
              </a:rPr>
              <a:t>Borderline </a:t>
            </a:r>
            <a:r>
              <a:rPr lang="en-GB" sz="2000" b="1" dirty="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Histrionic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Narcissistic</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Avoidant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Dependent   </a:t>
            </a:r>
          </a:p>
          <a:p>
            <a:pPr marL="342900" lvl="0" indent="-342900">
              <a:lnSpc>
                <a:spcPct val="107000"/>
              </a:lnSpc>
              <a:spcAft>
                <a:spcPts val="0"/>
              </a:spcAft>
              <a:buFont typeface="Symbol" panose="05050102010706020507" pitchFamily="18" charset="2"/>
              <a:buChar char=""/>
            </a:pPr>
            <a:r>
              <a:rPr lang="en-GB" sz="2000" b="1" dirty="0">
                <a:ea typeface="Calibri" panose="020F0502020204030204" pitchFamily="34" charset="0"/>
                <a:cs typeface="Times New Roman" panose="02020603050405020304" pitchFamily="18" charset="0"/>
              </a:rPr>
              <a:t>Obsessive-Compulsive</a:t>
            </a:r>
          </a:p>
          <a:p>
            <a:pPr lvl="0">
              <a:lnSpc>
                <a:spcPct val="107000"/>
              </a:lnSpc>
              <a:spcAft>
                <a:spcPts val="800"/>
              </a:spcAft>
            </a:pPr>
            <a:endParaRPr lang="en-GB" sz="2000" b="1" dirty="0">
              <a:solidFill>
                <a:schemeClr val="bg1"/>
              </a:solidFill>
              <a:ea typeface="Calibri" panose="020F0502020204030204" pitchFamily="34" charset="0"/>
              <a:cs typeface="Times New Roman" panose="02020603050405020304" pitchFamily="18" charset="0"/>
            </a:endParaRPr>
          </a:p>
          <a:p>
            <a:pPr lvl="0">
              <a:lnSpc>
                <a:spcPct val="107000"/>
              </a:lnSpc>
              <a:spcAft>
                <a:spcPts val="800"/>
              </a:spcAft>
            </a:pPr>
            <a:r>
              <a:rPr lang="en-GB" sz="2000" b="1" dirty="0">
                <a:ea typeface="Calibri" panose="020F0502020204030204" pitchFamily="34" charset="0"/>
                <a:cs typeface="Times New Roman" panose="02020603050405020304" pitchFamily="18" charset="0"/>
              </a:rPr>
              <a:t>All disorders have four things in common:</a:t>
            </a:r>
            <a:endParaRPr lang="en-GB" sz="2000" dirty="0"/>
          </a:p>
          <a:p>
            <a:pPr marL="342900" indent="-342900">
              <a:buFont typeface="Arial" panose="020B0604020202020204" pitchFamily="34" charset="0"/>
              <a:buChar char="•"/>
            </a:pPr>
            <a:r>
              <a:rPr lang="en-GB" sz="2000" b="1" dirty="0"/>
              <a:t>Distorted thinking patterns</a:t>
            </a:r>
          </a:p>
          <a:p>
            <a:pPr marL="342900" indent="-342900">
              <a:buFont typeface="Arial" panose="020B0604020202020204" pitchFamily="34" charset="0"/>
              <a:buChar char="•"/>
            </a:pPr>
            <a:r>
              <a:rPr lang="en-GB" sz="2000" b="1" dirty="0"/>
              <a:t>Problematic emotional responses</a:t>
            </a:r>
          </a:p>
          <a:p>
            <a:pPr marL="342900" indent="-342900">
              <a:buFont typeface="Arial" panose="020B0604020202020204" pitchFamily="34" charset="0"/>
              <a:buChar char="•"/>
            </a:pPr>
            <a:r>
              <a:rPr lang="en-GB" sz="2000" b="1" dirty="0"/>
              <a:t>Over or under-regulated impulse control</a:t>
            </a:r>
          </a:p>
          <a:p>
            <a:pPr marL="342900" indent="-342900">
              <a:buFont typeface="Arial" panose="020B0604020202020204" pitchFamily="34" charset="0"/>
              <a:buChar char="•"/>
            </a:pPr>
            <a:r>
              <a:rPr lang="en-GB" sz="2000" b="1" dirty="0"/>
              <a:t>Interpersonal difficulties</a:t>
            </a:r>
            <a:endParaRPr lang="en-GB" sz="2000" b="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5388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2CA58E-5886-4B72-85D3-43A72DDA8C09}"/>
              </a:ext>
            </a:extLst>
          </p:cNvPr>
          <p:cNvSpPr/>
          <p:nvPr/>
        </p:nvSpPr>
        <p:spPr>
          <a:xfrm>
            <a:off x="481913" y="289561"/>
            <a:ext cx="11390047" cy="5498941"/>
          </a:xfrm>
          <a:prstGeom prst="rect">
            <a:avLst/>
          </a:prstGeom>
        </p:spPr>
        <p:txBody>
          <a:bodyPr wrap="square">
            <a:spAutoFit/>
          </a:bodyPr>
          <a:lstStyle/>
          <a:p>
            <a:pPr lvl="0" algn="ctr">
              <a:lnSpc>
                <a:spcPts val="1335"/>
              </a:lnSpc>
              <a:spcAft>
                <a:spcPts val="855"/>
              </a:spcAft>
              <a:buSzPts val="1000"/>
              <a:tabLst>
                <a:tab pos="457200" algn="l"/>
              </a:tabLst>
            </a:pPr>
            <a:r>
              <a:rPr lang="en-GB" sz="2000" b="1" dirty="0">
                <a:solidFill>
                  <a:srgbClr val="FF0000"/>
                </a:solidFill>
              </a:rPr>
              <a:t>DERBYSHIRE BORDERLINE PERSONALITY DISORDER SUPPORT GROUP</a:t>
            </a:r>
            <a:endParaRPr lang="en-GB" sz="2000" dirty="0">
              <a:solidFill>
                <a:srgbClr val="FF0000"/>
              </a:solidFill>
              <a:latin typeface="Arial" panose="020B0604020202020204" pitchFamily="34" charset="0"/>
              <a:ea typeface="Times New Roman" panose="02020603050405020304" pitchFamily="18" charset="0"/>
              <a:cs typeface="Times New Roman" panose="02020603050405020304" pitchFamily="18" charset="0"/>
            </a:endParaRPr>
          </a:p>
          <a:p>
            <a:pPr lvl="0">
              <a:spcAft>
                <a:spcPts val="855"/>
              </a:spcAft>
              <a:buSzPts val="1000"/>
              <a:tabLst>
                <a:tab pos="457200" algn="l"/>
              </a:tabLst>
            </a:pPr>
            <a:r>
              <a:rPr lang="en-GB" sz="3200" b="1" dirty="0">
                <a:latin typeface="Arial" panose="020B0604020202020204" pitchFamily="34" charset="0"/>
                <a:ea typeface="Times New Roman" panose="02020603050405020304" pitchFamily="18" charset="0"/>
                <a:cs typeface="Times New Roman" panose="02020603050405020304" pitchFamily="18" charset="0"/>
              </a:rPr>
              <a:t>Main symptoms of BPD…</a:t>
            </a: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Regular self-harming and suicidal behaviour. One in ten people with BPD end their own lives.</a:t>
            </a:r>
            <a:endParaRPr lang="en-GB" sz="2800" b="1" dirty="0">
              <a:latin typeface="Calibri" panose="020F0502020204030204" pitchFamily="34" charset="0"/>
              <a:ea typeface="Calibri" panose="020F0502020204030204" pitchFamily="34" charset="0"/>
              <a:cs typeface="Calibri" panose="020F0502020204030204" pitchFamily="34" charset="0"/>
            </a:endParaRPr>
          </a:p>
          <a:p>
            <a:pPr lvl="0">
              <a:spcAft>
                <a:spcPts val="855"/>
              </a:spcAft>
              <a:buSzPts val="1000"/>
              <a:tabLst>
                <a:tab pos="457200" algn="l"/>
              </a:tabLst>
            </a:pPr>
            <a:endParaRPr lang="en-GB" sz="2400" b="1"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4422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2CA58E-5886-4B72-85D3-43A72DDA8C09}"/>
              </a:ext>
            </a:extLst>
          </p:cNvPr>
          <p:cNvSpPr/>
          <p:nvPr/>
        </p:nvSpPr>
        <p:spPr>
          <a:xfrm>
            <a:off x="481913" y="289561"/>
            <a:ext cx="11390047" cy="6476132"/>
          </a:xfrm>
          <a:prstGeom prst="rect">
            <a:avLst/>
          </a:prstGeom>
        </p:spPr>
        <p:txBody>
          <a:bodyPr wrap="square">
            <a:spAutoFit/>
          </a:bodyPr>
          <a:lstStyle/>
          <a:p>
            <a:pPr lvl="0" algn="ctr">
              <a:lnSpc>
                <a:spcPts val="1335"/>
              </a:lnSpc>
              <a:spcAft>
                <a:spcPts val="855"/>
              </a:spcAft>
              <a:buSzPts val="1000"/>
              <a:tabLst>
                <a:tab pos="457200" algn="l"/>
              </a:tabLst>
            </a:pPr>
            <a:r>
              <a:rPr lang="en-GB" sz="2000" b="1" dirty="0">
                <a:solidFill>
                  <a:srgbClr val="FF0000"/>
                </a:solidFill>
              </a:rPr>
              <a:t>DERBYSHIRE BORDERLINE PERSONALITY DISORDER SUPPORT GROUP</a:t>
            </a:r>
            <a:endParaRPr lang="en-GB" sz="2000" dirty="0">
              <a:solidFill>
                <a:srgbClr val="FF0000"/>
              </a:solidFill>
              <a:latin typeface="Arial" panose="020B0604020202020204" pitchFamily="34" charset="0"/>
              <a:ea typeface="Times New Roman" panose="02020603050405020304" pitchFamily="18" charset="0"/>
              <a:cs typeface="Times New Roman" panose="02020603050405020304" pitchFamily="18" charset="0"/>
            </a:endParaRPr>
          </a:p>
          <a:p>
            <a:pPr lvl="0">
              <a:spcAft>
                <a:spcPts val="855"/>
              </a:spcAft>
              <a:buSzPts val="1000"/>
              <a:tabLst>
                <a:tab pos="457200" algn="l"/>
              </a:tabLst>
            </a:pPr>
            <a:r>
              <a:rPr lang="en-GB" sz="3200" b="1" dirty="0">
                <a:latin typeface="Arial" panose="020B0604020202020204" pitchFamily="34" charset="0"/>
                <a:ea typeface="Times New Roman" panose="02020603050405020304" pitchFamily="18" charset="0"/>
                <a:cs typeface="Times New Roman" panose="02020603050405020304" pitchFamily="18" charset="0"/>
              </a:rPr>
              <a:t>Main symptoms of BPD…</a:t>
            </a: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Regular self-harming and suicidal behaviour. One in ten people with BPD end their own lives.</a:t>
            </a:r>
            <a:endParaRPr lang="en-GB" sz="2800" b="1" dirty="0">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Long lasting feelings of emptiness and dissociation, which often leads to the belief that their life is pointless and, in turn, to suicide ideation.</a:t>
            </a:r>
            <a:endParaRPr lang="en-GB" sz="2800" b="1" dirty="0">
              <a:latin typeface="Calibri" panose="020F0502020204030204" pitchFamily="34" charset="0"/>
              <a:ea typeface="Calibri" panose="020F0502020204030204" pitchFamily="34" charset="0"/>
              <a:cs typeface="Calibri" panose="020F0502020204030204" pitchFamily="34" charset="0"/>
            </a:endParaRPr>
          </a:p>
          <a:p>
            <a:pPr lvl="0">
              <a:spcAft>
                <a:spcPts val="855"/>
              </a:spcAft>
              <a:buSzPts val="1000"/>
              <a:tabLst>
                <a:tab pos="457200" algn="l"/>
              </a:tabLst>
            </a:pPr>
            <a:endParaRPr lang="en-GB" sz="2400" b="1"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5180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2CA58E-5886-4B72-85D3-43A72DDA8C09}"/>
              </a:ext>
            </a:extLst>
          </p:cNvPr>
          <p:cNvSpPr/>
          <p:nvPr/>
        </p:nvSpPr>
        <p:spPr>
          <a:xfrm>
            <a:off x="481913" y="289561"/>
            <a:ext cx="11390047" cy="9584675"/>
          </a:xfrm>
          <a:prstGeom prst="rect">
            <a:avLst/>
          </a:prstGeom>
        </p:spPr>
        <p:txBody>
          <a:bodyPr wrap="square">
            <a:spAutoFit/>
          </a:bodyPr>
          <a:lstStyle/>
          <a:p>
            <a:pPr lvl="0" algn="ctr">
              <a:lnSpc>
                <a:spcPts val="1335"/>
              </a:lnSpc>
              <a:spcAft>
                <a:spcPts val="855"/>
              </a:spcAft>
              <a:buSzPts val="1000"/>
              <a:tabLst>
                <a:tab pos="457200" algn="l"/>
              </a:tabLst>
            </a:pPr>
            <a:r>
              <a:rPr lang="en-GB" sz="2000" b="1" dirty="0">
                <a:solidFill>
                  <a:srgbClr val="FF0000"/>
                </a:solidFill>
              </a:rPr>
              <a:t>DERBYSHIRE BORDERLINE PERSONALITY DISORDER SUPPORT GROUP</a:t>
            </a:r>
            <a:endParaRPr lang="en-GB" sz="2000" dirty="0">
              <a:solidFill>
                <a:srgbClr val="FF0000"/>
              </a:solidFill>
              <a:latin typeface="Arial" panose="020B0604020202020204" pitchFamily="34" charset="0"/>
              <a:ea typeface="Times New Roman" panose="02020603050405020304" pitchFamily="18" charset="0"/>
              <a:cs typeface="Times New Roman" panose="02020603050405020304" pitchFamily="18" charset="0"/>
            </a:endParaRPr>
          </a:p>
          <a:p>
            <a:pPr lvl="0">
              <a:spcAft>
                <a:spcPts val="855"/>
              </a:spcAft>
              <a:buSzPts val="1000"/>
              <a:tabLst>
                <a:tab pos="457200" algn="l"/>
              </a:tabLst>
            </a:pPr>
            <a:r>
              <a:rPr lang="en-GB" sz="3200" b="1" dirty="0">
                <a:latin typeface="Arial" panose="020B0604020202020204" pitchFamily="34" charset="0"/>
                <a:ea typeface="Times New Roman" panose="02020603050405020304" pitchFamily="18" charset="0"/>
                <a:cs typeface="Times New Roman" panose="02020603050405020304" pitchFamily="18" charset="0"/>
              </a:rPr>
              <a:t>Main symptoms of BPD…</a:t>
            </a:r>
          </a:p>
          <a:p>
            <a:pPr lvl="0">
              <a:spcAft>
                <a:spcPts val="855"/>
              </a:spcAft>
              <a:buSzPts val="1000"/>
              <a:tabLst>
                <a:tab pos="457200" algn="l"/>
              </a:tabLst>
            </a:pPr>
            <a:endParaRPr lang="en-GB" sz="3200" b="1"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Regular self-harming and suicidal behaviour. One in ten people with BPD end their own lives.</a:t>
            </a:r>
          </a:p>
          <a:p>
            <a:pPr marL="342900" lvl="0" indent="-342900">
              <a:spcAft>
                <a:spcPts val="855"/>
              </a:spcAft>
              <a:buSzPts val="1000"/>
              <a:buFont typeface="Symbol" panose="05050102010706020507" pitchFamily="18" charset="2"/>
              <a:buChar char=""/>
              <a:tabLst>
                <a:tab pos="457200" algn="l"/>
              </a:tabLst>
            </a:pPr>
            <a:endParaRPr lang="en-GB" sz="2800" b="1" dirty="0">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Long lasting feelings of emptiness and dissociation, which often leads to the belief that their life is pointless and, in turn, to suicide ideation.</a:t>
            </a:r>
          </a:p>
          <a:p>
            <a:pPr marL="342900" lvl="0" indent="-342900">
              <a:spcAft>
                <a:spcPts val="855"/>
              </a:spcAft>
              <a:buSzPts val="1000"/>
              <a:buFont typeface="Symbol" panose="05050102010706020507" pitchFamily="18" charset="2"/>
              <a:buChar char=""/>
              <a:tabLst>
                <a:tab pos="457200" algn="l"/>
              </a:tabLst>
            </a:pPr>
            <a:endParaRPr lang="en-GB" sz="2800" b="1"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Intense, highly changeable moods, including sudden outbursts of anger, paranoia, and impulsive behaviour which leads to unstable relationships with others and sometimes, trouble with the police.</a:t>
            </a:r>
          </a:p>
          <a:p>
            <a:pPr lvl="0">
              <a:spcAft>
                <a:spcPts val="855"/>
              </a:spcAft>
              <a:buSzPts val="1000"/>
              <a:tabLst>
                <a:tab pos="457200" algn="l"/>
              </a:tabLst>
            </a:pPr>
            <a:endParaRPr lang="en-GB" sz="2400" b="1"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7661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2CA58E-5886-4B72-85D3-43A72DDA8C09}"/>
              </a:ext>
            </a:extLst>
          </p:cNvPr>
          <p:cNvSpPr/>
          <p:nvPr/>
        </p:nvSpPr>
        <p:spPr>
          <a:xfrm>
            <a:off x="481913" y="289561"/>
            <a:ext cx="11390047" cy="9723175"/>
          </a:xfrm>
          <a:prstGeom prst="rect">
            <a:avLst/>
          </a:prstGeom>
        </p:spPr>
        <p:txBody>
          <a:bodyPr wrap="square">
            <a:spAutoFit/>
          </a:bodyPr>
          <a:lstStyle/>
          <a:p>
            <a:pPr lvl="0" algn="ctr">
              <a:lnSpc>
                <a:spcPts val="1335"/>
              </a:lnSpc>
              <a:spcAft>
                <a:spcPts val="855"/>
              </a:spcAft>
              <a:buSzPts val="1000"/>
              <a:tabLst>
                <a:tab pos="457200" algn="l"/>
              </a:tabLst>
            </a:pPr>
            <a:r>
              <a:rPr lang="en-GB" sz="2000" b="1" dirty="0">
                <a:solidFill>
                  <a:srgbClr val="FF0000"/>
                </a:solidFill>
              </a:rPr>
              <a:t>DERBYSHIRE BORDERLINE PERSONALITY DISORDER SUPPORT GROUP</a:t>
            </a:r>
            <a:endParaRPr lang="en-GB" sz="2000" dirty="0">
              <a:solidFill>
                <a:srgbClr val="FF0000"/>
              </a:solidFill>
              <a:latin typeface="Arial" panose="020B0604020202020204" pitchFamily="34" charset="0"/>
              <a:ea typeface="Times New Roman" panose="02020603050405020304" pitchFamily="18" charset="0"/>
              <a:cs typeface="Times New Roman" panose="02020603050405020304" pitchFamily="18" charset="0"/>
            </a:endParaRPr>
          </a:p>
          <a:p>
            <a:pPr lvl="0">
              <a:spcAft>
                <a:spcPts val="855"/>
              </a:spcAft>
              <a:buSzPts val="1000"/>
              <a:tabLst>
                <a:tab pos="457200" algn="l"/>
              </a:tabLst>
            </a:pPr>
            <a:r>
              <a:rPr lang="en-GB" sz="3200" b="1" dirty="0">
                <a:latin typeface="Arial" panose="020B0604020202020204" pitchFamily="34" charset="0"/>
                <a:ea typeface="Times New Roman" panose="02020603050405020304" pitchFamily="18" charset="0"/>
                <a:cs typeface="Times New Roman" panose="02020603050405020304" pitchFamily="18" charset="0"/>
              </a:rPr>
              <a:t>Main symptoms of BPD…</a:t>
            </a: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Regular self-harming and suicidal behaviour. One in ten people with BPD end their own lives.</a:t>
            </a:r>
            <a:endParaRPr lang="en-GB" sz="2800" b="1" dirty="0">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Long lasting feelings of emptiness and dissociation, which often leads to the belief that their life is pointless and, in turn, to suicide ideation.</a:t>
            </a:r>
            <a:endParaRPr lang="en-GB" sz="2800" b="1"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Intense, highly changeable moods, including sudden outbursts of anger, paranoia, and impulsive behaviour which leads to unstable relationships with others and sometimes, trouble with the police.</a:t>
            </a:r>
          </a:p>
          <a:p>
            <a:pPr marL="342900" lvl="0" indent="-342900">
              <a:spcAft>
                <a:spcPts val="855"/>
              </a:spcAft>
              <a:buSzPts val="1000"/>
              <a:buFont typeface="Symbol" panose="05050102010706020507" pitchFamily="18" charset="2"/>
              <a:buChar char=""/>
              <a:tabLst>
                <a:tab pos="457200" algn="l"/>
              </a:tabLst>
            </a:pPr>
            <a:r>
              <a:rPr lang="en-GB" sz="2800" b="1" dirty="0">
                <a:latin typeface="Calibri" panose="020F0502020204030204" pitchFamily="34" charset="0"/>
                <a:ea typeface="Times New Roman" panose="02020603050405020304" pitchFamily="18" charset="0"/>
                <a:cs typeface="Calibri" panose="020F0502020204030204" pitchFamily="34" charset="0"/>
              </a:rPr>
              <a:t>Attachment issues. The depth of feelings here should not be under-estimated. People with BPD struggle with sudden endings, especially with someone </a:t>
            </a:r>
            <a:r>
              <a:rPr lang="en-GB" sz="2800" b="1">
                <a:latin typeface="Calibri" panose="020F0502020204030204" pitchFamily="34" charset="0"/>
                <a:ea typeface="Times New Roman" panose="02020603050405020304" pitchFamily="18" charset="0"/>
                <a:cs typeface="Calibri" panose="020F0502020204030204" pitchFamily="34" charset="0"/>
              </a:rPr>
              <a:t>in a </a:t>
            </a:r>
            <a:r>
              <a:rPr lang="en-GB" sz="2800" b="1" dirty="0">
                <a:latin typeface="Calibri" panose="020F0502020204030204" pitchFamily="34" charset="0"/>
                <a:ea typeface="Times New Roman" panose="02020603050405020304" pitchFamily="18" charset="0"/>
                <a:cs typeface="Calibri" panose="020F0502020204030204" pitchFamily="34" charset="0"/>
              </a:rPr>
              <a:t>caring or helpful role.  Feelings of panic and intense loss can lead to self-harm or even suicide.</a:t>
            </a:r>
          </a:p>
          <a:p>
            <a:pPr marL="342900" lvl="0" indent="-342900">
              <a:spcAft>
                <a:spcPts val="855"/>
              </a:spcAft>
              <a:buSzPts val="1000"/>
              <a:buFont typeface="Symbol" panose="05050102010706020507" pitchFamily="18" charset="2"/>
              <a:buChar char=""/>
              <a:tabLst>
                <a:tab pos="457200" algn="l"/>
              </a:tabLst>
            </a:pPr>
            <a:endParaRPr lang="en-GB" sz="2400" b="1"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ts val="1335"/>
              </a:lnSpc>
              <a:spcAft>
                <a:spcPts val="855"/>
              </a:spcAft>
              <a:buSzPts val="1000"/>
              <a:buFont typeface="Symbol" panose="05050102010706020507" pitchFamily="18" charset="2"/>
              <a:buChar char=""/>
              <a:tabLst>
                <a:tab pos="457200" algn="l"/>
              </a:tabLst>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645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914C94-CE08-4982-82F1-20AB3D2FD5F5}"/>
              </a:ext>
            </a:extLst>
          </p:cNvPr>
          <p:cNvSpPr txBox="1"/>
          <p:nvPr/>
        </p:nvSpPr>
        <p:spPr>
          <a:xfrm>
            <a:off x="704335" y="778476"/>
            <a:ext cx="10861589" cy="5170646"/>
          </a:xfrm>
          <a:prstGeom prst="rect">
            <a:avLst/>
          </a:prstGeom>
          <a:noFill/>
        </p:spPr>
        <p:txBody>
          <a:bodyPr wrap="square" rtlCol="0">
            <a:spAutoFit/>
          </a:bodyPr>
          <a:lstStyle/>
          <a:p>
            <a:r>
              <a:rPr lang="en-GB" sz="3200" b="1" dirty="0">
                <a:latin typeface="Arial" panose="020B0604020202020204" pitchFamily="34" charset="0"/>
                <a:cs typeface="Arial" panose="020B0604020202020204" pitchFamily="34" charset="0"/>
              </a:rPr>
              <a:t>The Derbyshire BPD Support Group…</a:t>
            </a:r>
          </a:p>
          <a:p>
            <a:pPr marL="285750" indent="-285750">
              <a:buFont typeface="Arial" panose="020B0604020202020204" pitchFamily="34" charset="0"/>
              <a:buChar char="•"/>
            </a:pPr>
            <a:endParaRPr lang="en-GB"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2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3200" b="1" dirty="0">
                <a:latin typeface="Arial" panose="020B0604020202020204" pitchFamily="34" charset="0"/>
                <a:cs typeface="Arial" panose="020B0604020202020204" pitchFamily="34" charset="0"/>
              </a:rPr>
              <a:t>Was set up in response to the lack of support for people with BPD in Derbyshire</a:t>
            </a:r>
          </a:p>
          <a:p>
            <a:endParaRPr lang="en-GB" sz="32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3200" b="1" dirty="0">
                <a:latin typeface="Arial" panose="020B0604020202020204" pitchFamily="34" charset="0"/>
                <a:cs typeface="Arial" panose="020B0604020202020204" pitchFamily="34" charset="0"/>
              </a:rPr>
              <a:t>Is run by myself and four others</a:t>
            </a:r>
          </a:p>
          <a:p>
            <a:pPr marL="285750" indent="-285750">
              <a:buFont typeface="Arial" panose="020B0604020202020204" pitchFamily="34" charset="0"/>
              <a:buChar char="•"/>
            </a:pPr>
            <a:endParaRPr lang="en-GB" sz="32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3200" b="1" dirty="0">
                <a:latin typeface="Arial" panose="020B0604020202020204" pitchFamily="34" charset="0"/>
                <a:cs typeface="Arial" panose="020B0604020202020204" pitchFamily="34" charset="0"/>
              </a:rPr>
              <a:t>Has meetings in Chesterfield and Matlock</a:t>
            </a:r>
          </a:p>
          <a:p>
            <a:pPr marL="285750" indent="-285750">
              <a:buFont typeface="Arial" panose="020B0604020202020204" pitchFamily="34" charset="0"/>
              <a:buChar char="•"/>
            </a:pPr>
            <a:endParaRPr lang="en-GB" sz="32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3200" b="1" dirty="0">
                <a:latin typeface="Arial" panose="020B0604020202020204" pitchFamily="34" charset="0"/>
                <a:cs typeface="Arial" panose="020B0604020202020204" pitchFamily="34" charset="0"/>
              </a:rPr>
              <a:t>Members have provided the following feedback…</a:t>
            </a:r>
          </a:p>
        </p:txBody>
      </p:sp>
    </p:spTree>
    <p:extLst>
      <p:ext uri="{BB962C8B-B14F-4D97-AF65-F5344CB8AC3E}">
        <p14:creationId xmlns:p14="http://schemas.microsoft.com/office/powerpoint/2010/main" val="3647864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7A794C-EFCF-48E3-B6A2-E8BC70CE310D}"/>
              </a:ext>
            </a:extLst>
          </p:cNvPr>
          <p:cNvSpPr>
            <a:spLocks noGrp="1"/>
          </p:cNvSpPr>
          <p:nvPr>
            <p:ph idx="1"/>
          </p:nvPr>
        </p:nvSpPr>
        <p:spPr>
          <a:xfrm>
            <a:off x="684211" y="555611"/>
            <a:ext cx="11057845" cy="1446486"/>
          </a:xfrm>
        </p:spPr>
        <p:txBody>
          <a:bodyPr>
            <a:noAutofit/>
          </a:bodyPr>
          <a:lstStyle/>
          <a:p>
            <a:r>
              <a:rPr lang="en-GB" sz="2400" b="1" dirty="0">
                <a:solidFill>
                  <a:schemeClr val="tx1"/>
                </a:solidFill>
              </a:rPr>
              <a:t>Some comments received by experts by experience from health and social care professionals…</a:t>
            </a:r>
          </a:p>
        </p:txBody>
      </p:sp>
      <p:sp>
        <p:nvSpPr>
          <p:cNvPr id="7" name="Speech Bubble: Oval 6">
            <a:extLst>
              <a:ext uri="{FF2B5EF4-FFF2-40B4-BE49-F238E27FC236}">
                <a16:creationId xmlns:a16="http://schemas.microsoft.com/office/drawing/2014/main" id="{4A0B3E6E-7623-40BE-B32E-8E7660C01643}"/>
              </a:ext>
            </a:extLst>
          </p:cNvPr>
          <p:cNvSpPr/>
          <p:nvPr/>
        </p:nvSpPr>
        <p:spPr>
          <a:xfrm>
            <a:off x="914398" y="2438399"/>
            <a:ext cx="2133600" cy="1630680"/>
          </a:xfrm>
          <a:prstGeom prst="wedgeEllipse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You need to Grow Up!</a:t>
            </a:r>
            <a:endParaRPr lang="en-GB" sz="2000" b="1" dirty="0"/>
          </a:p>
        </p:txBody>
      </p:sp>
      <p:sp>
        <p:nvSpPr>
          <p:cNvPr id="10" name="Speech Bubble: Oval 9">
            <a:extLst>
              <a:ext uri="{FF2B5EF4-FFF2-40B4-BE49-F238E27FC236}">
                <a16:creationId xmlns:a16="http://schemas.microsoft.com/office/drawing/2014/main" id="{788DD0C0-A9E1-4227-9972-9D0FDAF16D4D}"/>
              </a:ext>
            </a:extLst>
          </p:cNvPr>
          <p:cNvSpPr/>
          <p:nvPr/>
        </p:nvSpPr>
        <p:spPr>
          <a:xfrm>
            <a:off x="3840480" y="2183014"/>
            <a:ext cx="3383280" cy="1272540"/>
          </a:xfrm>
          <a:prstGeom prst="wedgeEllipse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You are just an attention-seeker!</a:t>
            </a:r>
            <a:endParaRPr lang="en-GB" sz="2000" b="1" dirty="0"/>
          </a:p>
        </p:txBody>
      </p:sp>
      <p:sp>
        <p:nvSpPr>
          <p:cNvPr id="11" name="Speech Bubble: Oval 10">
            <a:extLst>
              <a:ext uri="{FF2B5EF4-FFF2-40B4-BE49-F238E27FC236}">
                <a16:creationId xmlns:a16="http://schemas.microsoft.com/office/drawing/2014/main" id="{DB87B18E-C371-47BC-B65D-DEEDEE6E1EFF}"/>
              </a:ext>
            </a:extLst>
          </p:cNvPr>
          <p:cNvSpPr/>
          <p:nvPr/>
        </p:nvSpPr>
        <p:spPr>
          <a:xfrm>
            <a:off x="1981200" y="4191001"/>
            <a:ext cx="2133600" cy="1813559"/>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There is nothing we can do!</a:t>
            </a:r>
            <a:endParaRPr lang="en-GB" sz="2000" b="1" dirty="0"/>
          </a:p>
        </p:txBody>
      </p:sp>
      <p:sp>
        <p:nvSpPr>
          <p:cNvPr id="12" name="Speech Bubble: Oval 11">
            <a:extLst>
              <a:ext uri="{FF2B5EF4-FFF2-40B4-BE49-F238E27FC236}">
                <a16:creationId xmlns:a16="http://schemas.microsoft.com/office/drawing/2014/main" id="{AB23DEB2-DE50-47C4-AC9F-5F26AC73CA55}"/>
              </a:ext>
            </a:extLst>
          </p:cNvPr>
          <p:cNvSpPr/>
          <p:nvPr/>
        </p:nvSpPr>
        <p:spPr>
          <a:xfrm>
            <a:off x="5532120" y="3771898"/>
            <a:ext cx="2133600" cy="1630680"/>
          </a:xfrm>
          <a:prstGeom prst="wedgeEllipse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You need to change your behaviour</a:t>
            </a:r>
            <a:endParaRPr lang="en-GB" sz="2000" b="1" dirty="0"/>
          </a:p>
        </p:txBody>
      </p:sp>
      <p:sp>
        <p:nvSpPr>
          <p:cNvPr id="13" name="Speech Bubble: Oval 12">
            <a:extLst>
              <a:ext uri="{FF2B5EF4-FFF2-40B4-BE49-F238E27FC236}">
                <a16:creationId xmlns:a16="http://schemas.microsoft.com/office/drawing/2014/main" id="{71E60281-CAFD-4958-AAC7-DD279FD6DB4E}"/>
              </a:ext>
            </a:extLst>
          </p:cNvPr>
          <p:cNvSpPr/>
          <p:nvPr/>
        </p:nvSpPr>
        <p:spPr>
          <a:xfrm>
            <a:off x="8077202" y="2002096"/>
            <a:ext cx="2133600" cy="1630680"/>
          </a:xfrm>
          <a:prstGeom prst="wedgeEllipse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What do you expect me to do?</a:t>
            </a:r>
            <a:endParaRPr lang="en-GB" sz="2000" b="1" dirty="0"/>
          </a:p>
        </p:txBody>
      </p:sp>
      <p:sp>
        <p:nvSpPr>
          <p:cNvPr id="14" name="Speech Bubble: Oval 13">
            <a:extLst>
              <a:ext uri="{FF2B5EF4-FFF2-40B4-BE49-F238E27FC236}">
                <a16:creationId xmlns:a16="http://schemas.microsoft.com/office/drawing/2014/main" id="{99441639-9C10-40A4-B1D4-30A406376F47}"/>
              </a:ext>
            </a:extLst>
          </p:cNvPr>
          <p:cNvSpPr/>
          <p:nvPr/>
        </p:nvSpPr>
        <p:spPr>
          <a:xfrm>
            <a:off x="8884920" y="3756659"/>
            <a:ext cx="2606040" cy="1813558"/>
          </a:xfrm>
          <a:prstGeom prst="wedgeEllipseCallou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I don’t know anything about personality disorders</a:t>
            </a:r>
            <a:endParaRPr lang="en-GB" sz="2000" b="1" dirty="0"/>
          </a:p>
        </p:txBody>
      </p:sp>
      <p:sp>
        <p:nvSpPr>
          <p:cNvPr id="2" name="TextBox 1">
            <a:extLst>
              <a:ext uri="{FF2B5EF4-FFF2-40B4-BE49-F238E27FC236}">
                <a16:creationId xmlns:a16="http://schemas.microsoft.com/office/drawing/2014/main" id="{4E99E71B-0739-4BC7-8122-A31E72C09585}"/>
              </a:ext>
            </a:extLst>
          </p:cNvPr>
          <p:cNvSpPr txBox="1"/>
          <p:nvPr/>
        </p:nvSpPr>
        <p:spPr>
          <a:xfrm>
            <a:off x="914398" y="217056"/>
            <a:ext cx="10576562" cy="400110"/>
          </a:xfrm>
          <a:prstGeom prst="rect">
            <a:avLst/>
          </a:prstGeom>
          <a:noFill/>
        </p:spPr>
        <p:txBody>
          <a:bodyPr wrap="square" rtlCol="0">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3935475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335A1C-C7A1-47E2-A7E1-A0EEA8B26932}"/>
              </a:ext>
            </a:extLst>
          </p:cNvPr>
          <p:cNvSpPr/>
          <p:nvPr/>
        </p:nvSpPr>
        <p:spPr>
          <a:xfrm>
            <a:off x="617220" y="838200"/>
            <a:ext cx="10957560" cy="5970865"/>
          </a:xfrm>
          <a:prstGeom prst="rect">
            <a:avLst/>
          </a:prstGeom>
        </p:spPr>
        <p:txBody>
          <a:bodyPr wrap="square">
            <a:spAutoFit/>
          </a:bodyPr>
          <a:lstStyle/>
          <a:p>
            <a:pPr algn="ctr"/>
            <a:r>
              <a:rPr lang="en-GB" sz="2800" b="1" dirty="0">
                <a:latin typeface="Calibri" panose="020F0502020204030204" pitchFamily="34" charset="0"/>
                <a:ea typeface="Calibri" panose="020F0502020204030204" pitchFamily="34" charset="0"/>
                <a:cs typeface="Times New Roman" panose="02020603050405020304" pitchFamily="18" charset="0"/>
              </a:rPr>
              <a:t>I was labelled an attention-seeker for my self-harm behaviour.  I had a breakdown and was sectioned. I stayed 3 days in a room, not eating, drinking or speaking. I was discharged, and my mum was told that because I refused to speak they couldn’t help me.  No-one took time to gain my trust.  I was scared and didn’t understand what was going on. </a:t>
            </a:r>
            <a:r>
              <a:rPr lang="en-GB" sz="2800" b="1" dirty="0">
                <a:latin typeface="Calibri" panose="020F0502020204030204" pitchFamily="34" charset="0"/>
                <a:cs typeface="Calibri" panose="020F0502020204030204" pitchFamily="34" charset="0"/>
              </a:rPr>
              <a:t>Because I found it difficult to talk to people, professionals brushed it off as being manipulative.  But really, I was just scared.</a:t>
            </a:r>
          </a:p>
          <a:p>
            <a:pPr algn="ctr"/>
            <a:endParaRPr lang="en-GB" sz="2800" b="1" dirty="0">
              <a:latin typeface="Calibri" panose="020F0502020204030204" pitchFamily="34" charset="0"/>
              <a:cs typeface="Calibri" panose="020F0502020204030204" pitchFamily="34" charset="0"/>
            </a:endParaRPr>
          </a:p>
          <a:p>
            <a:pPr algn="ctr"/>
            <a:r>
              <a:rPr lang="en-GB" sz="2800" b="1" dirty="0">
                <a:latin typeface="Calibri" panose="020F0502020204030204" pitchFamily="34" charset="0"/>
                <a:cs typeface="Calibri" panose="020F0502020204030204" pitchFamily="34" charset="0"/>
              </a:rPr>
              <a:t>I was later told by two different talking therapy agencies that they cannot help me because of my diagnosis.  I felt like I had a black mark against my name.</a:t>
            </a:r>
          </a:p>
          <a:p>
            <a:pPr algn="ctr"/>
            <a:endParaRPr lang="en-GB" sz="2800" b="1" dirty="0">
              <a:latin typeface="Calibri" panose="020F0502020204030204" pitchFamily="34" charset="0"/>
              <a:cs typeface="Calibri" panose="020F0502020204030204" pitchFamily="34" charset="0"/>
            </a:endParaRPr>
          </a:p>
          <a:p>
            <a:pPr algn="r"/>
            <a:r>
              <a:rPr lang="en-GB" sz="2400" b="1" dirty="0">
                <a:latin typeface="Calibri" panose="020F0502020204030204" pitchFamily="34" charset="0"/>
                <a:cs typeface="Calibri" panose="020F0502020204030204" pitchFamily="34" charset="0"/>
              </a:rPr>
              <a:t>Name withheld</a:t>
            </a:r>
            <a:r>
              <a:rPr lang="en-GB" sz="2400" dirty="0">
                <a:latin typeface="Calibri" panose="020F0502020204030204" pitchFamily="34" charset="0"/>
                <a:cs typeface="Calibri" panose="020F0502020204030204" pitchFamily="34" charset="0"/>
              </a:rPr>
              <a:t> </a:t>
            </a:r>
            <a:r>
              <a:rPr lang="en-GB" sz="2800" dirty="0">
                <a:latin typeface="Calibri" panose="020F0502020204030204" pitchFamily="34" charset="0"/>
                <a:cs typeface="Calibri" panose="020F0502020204030204" pitchFamily="34" charset="0"/>
              </a:rPr>
              <a:t> </a:t>
            </a:r>
          </a:p>
          <a:p>
            <a:r>
              <a:rPr lang="en-GB" dirty="0">
                <a:latin typeface="Calibri" panose="020F0502020204030204" pitchFamily="34" charset="0"/>
                <a:ea typeface="Calibri" panose="020F0502020204030204" pitchFamily="34" charset="0"/>
                <a:cs typeface="Times New Roman" panose="02020603050405020304" pitchFamily="18" charset="0"/>
              </a:rPr>
              <a:t> </a:t>
            </a:r>
            <a:endParaRPr lang="en-GB" dirty="0"/>
          </a:p>
        </p:txBody>
      </p:sp>
      <p:sp>
        <p:nvSpPr>
          <p:cNvPr id="3" name="Rectangle 2">
            <a:extLst>
              <a:ext uri="{FF2B5EF4-FFF2-40B4-BE49-F238E27FC236}">
                <a16:creationId xmlns:a16="http://schemas.microsoft.com/office/drawing/2014/main" id="{CBF2DAF4-87D8-4A28-9473-3BEDE62DBB34}"/>
              </a:ext>
            </a:extLst>
          </p:cNvPr>
          <p:cNvSpPr/>
          <p:nvPr/>
        </p:nvSpPr>
        <p:spPr>
          <a:xfrm>
            <a:off x="1062681" y="191869"/>
            <a:ext cx="10181967"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3910277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B4654-548C-431E-813D-CBB6AC492C84}"/>
              </a:ext>
            </a:extLst>
          </p:cNvPr>
          <p:cNvSpPr/>
          <p:nvPr/>
        </p:nvSpPr>
        <p:spPr>
          <a:xfrm>
            <a:off x="405713" y="1721296"/>
            <a:ext cx="11380573" cy="3401637"/>
          </a:xfrm>
          <a:prstGeom prst="rect">
            <a:avLst/>
          </a:prstGeom>
        </p:spPr>
        <p:txBody>
          <a:bodyPr wrap="square">
            <a:spAutoFit/>
          </a:bodyPr>
          <a:lstStyle/>
          <a:p>
            <a:pPr algn="ct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I want to be treated as a real person by the NHS, especially when I have reached out for help for self-harm or suicidal thoughts.  I might not have a plan, but those thoughts are real to me and scary.  Don’t treat me like I’m a burden or time-waster, I already feel a shitty person.  I need empathy and compassion.  Don’t be judgmental, even if I failed a suicide attempt or even if it was a cry for help, show compassion.  My pain inside is real.  </a:t>
            </a:r>
          </a:p>
          <a:p>
            <a:pPr algn="r">
              <a:lnSpc>
                <a:spcPct val="107000"/>
              </a:lnSpc>
              <a:spcAft>
                <a:spcPts val="800"/>
              </a:spcAft>
            </a:pPr>
            <a:r>
              <a:rPr lang="en-GB" sz="2800" b="1" dirty="0">
                <a:effectLst/>
                <a:latin typeface="Calibri" panose="020F0502020204030204" pitchFamily="34" charset="0"/>
                <a:ea typeface="Calibri" panose="020F0502020204030204" pitchFamily="34" charset="0"/>
                <a:cs typeface="Times New Roman" panose="02020603050405020304" pitchFamily="18" charset="0"/>
              </a:rPr>
              <a:t>Name withheld </a:t>
            </a:r>
          </a:p>
        </p:txBody>
      </p:sp>
      <p:sp>
        <p:nvSpPr>
          <p:cNvPr id="3" name="Rectangle 2">
            <a:extLst>
              <a:ext uri="{FF2B5EF4-FFF2-40B4-BE49-F238E27FC236}">
                <a16:creationId xmlns:a16="http://schemas.microsoft.com/office/drawing/2014/main" id="{0E1CEF96-EC74-43B4-94E8-CBDE5D3A038F}"/>
              </a:ext>
            </a:extLst>
          </p:cNvPr>
          <p:cNvSpPr/>
          <p:nvPr/>
        </p:nvSpPr>
        <p:spPr>
          <a:xfrm>
            <a:off x="815546" y="214354"/>
            <a:ext cx="10688595"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188291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E8DE310-7139-429A-8494-1BE97E8B0814}"/>
              </a:ext>
            </a:extLst>
          </p:cNvPr>
          <p:cNvSpPr txBox="1"/>
          <p:nvPr/>
        </p:nvSpPr>
        <p:spPr>
          <a:xfrm>
            <a:off x="685800" y="746760"/>
            <a:ext cx="11094720" cy="6863417"/>
          </a:xfrm>
          <a:prstGeom prst="rect">
            <a:avLst/>
          </a:prstGeom>
          <a:noFill/>
        </p:spPr>
        <p:txBody>
          <a:bodyPr wrap="square" rtlCol="0">
            <a:spAutoFit/>
          </a:bodyPr>
          <a:lstStyle/>
          <a:p>
            <a:r>
              <a:rPr lang="en-GB" sz="4000" b="1" dirty="0"/>
              <a:t>How we feel…</a:t>
            </a:r>
          </a:p>
          <a:p>
            <a:endParaRPr lang="en-GB" b="1" dirty="0"/>
          </a:p>
          <a:p>
            <a:pPr marL="285750" indent="-285750">
              <a:buFont typeface="Arial" panose="020B0604020202020204" pitchFamily="34" charset="0"/>
              <a:buChar char="•"/>
            </a:pPr>
            <a:r>
              <a:rPr lang="en-GB" b="1" dirty="0"/>
              <a:t>Helpless because </a:t>
            </a:r>
          </a:p>
          <a:p>
            <a:pPr marL="742950" lvl="1" indent="-285750">
              <a:buFont typeface="Arial" panose="020B0604020202020204" pitchFamily="34" charset="0"/>
              <a:buChar char="•"/>
            </a:pPr>
            <a:r>
              <a:rPr lang="en-GB" b="1" dirty="0"/>
              <a:t>we don’t know how/where to get help</a:t>
            </a:r>
          </a:p>
          <a:p>
            <a:pPr marL="742950" lvl="1"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Frustrated because</a:t>
            </a:r>
          </a:p>
          <a:p>
            <a:pPr marL="742950" lvl="1" indent="-285750">
              <a:buFont typeface="Arial" panose="020B0604020202020204" pitchFamily="34" charset="0"/>
              <a:buChar char="•"/>
            </a:pPr>
            <a:r>
              <a:rPr lang="en-GB" b="1" dirty="0"/>
              <a:t>no-one seems to know what to do for us</a:t>
            </a:r>
          </a:p>
          <a:p>
            <a:pPr marL="742950" lvl="1" indent="-285750">
              <a:buFont typeface="Arial" panose="020B0604020202020204" pitchFamily="34" charset="0"/>
              <a:buChar char="•"/>
            </a:pPr>
            <a:r>
              <a:rPr lang="en-GB" b="1" dirty="0"/>
              <a:t>people think we choose to behave the way we do</a:t>
            </a:r>
          </a:p>
          <a:p>
            <a:pPr marL="742950" lvl="1" indent="-285750">
              <a:buFont typeface="Arial" panose="020B0604020202020204" pitchFamily="34" charset="0"/>
              <a:buChar char="•"/>
            </a:pPr>
            <a:r>
              <a:rPr lang="en-GB" b="1" dirty="0"/>
              <a:t>even if talking therapy does help, we can only have so many sessions</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Angry because</a:t>
            </a:r>
          </a:p>
          <a:p>
            <a:pPr marL="742950" lvl="1" indent="-285750">
              <a:buFont typeface="Arial" panose="020B0604020202020204" pitchFamily="34" charset="0"/>
              <a:buChar char="•"/>
            </a:pPr>
            <a:r>
              <a:rPr lang="en-GB" b="1" dirty="0"/>
              <a:t>even health professionals don’t understand our disorder</a:t>
            </a:r>
          </a:p>
          <a:p>
            <a:pPr marL="742950" lvl="1" indent="-285750">
              <a:buFont typeface="Arial" panose="020B0604020202020204" pitchFamily="34" charset="0"/>
              <a:buChar char="•"/>
            </a:pPr>
            <a:r>
              <a:rPr lang="en-GB" b="1" dirty="0"/>
              <a:t>our condition is not taken as seriously as others</a:t>
            </a:r>
          </a:p>
          <a:p>
            <a:pPr marL="742950" lvl="1"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a:p>
            <a:pPr lvl="1"/>
            <a:r>
              <a:rPr lang="en-GB" sz="4000" b="1" dirty="0"/>
              <a:t>  																However…</a:t>
            </a:r>
          </a:p>
          <a:p>
            <a:pPr lvl="1"/>
            <a:endParaRPr lang="en-GB" b="1" dirty="0"/>
          </a:p>
          <a:p>
            <a:pPr marL="742950" lvl="1"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p:txBody>
      </p:sp>
      <p:sp>
        <p:nvSpPr>
          <p:cNvPr id="2" name="Rectangle 1">
            <a:extLst>
              <a:ext uri="{FF2B5EF4-FFF2-40B4-BE49-F238E27FC236}">
                <a16:creationId xmlns:a16="http://schemas.microsoft.com/office/drawing/2014/main" id="{18836900-DABE-4384-96B3-371BC1FE889D}"/>
              </a:ext>
            </a:extLst>
          </p:cNvPr>
          <p:cNvSpPr/>
          <p:nvPr/>
        </p:nvSpPr>
        <p:spPr>
          <a:xfrm>
            <a:off x="685800" y="140375"/>
            <a:ext cx="10805984"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2005116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44DD28-91FA-4C3D-9C55-BB1C9CA1AB02}"/>
              </a:ext>
            </a:extLst>
          </p:cNvPr>
          <p:cNvSpPr txBox="1"/>
          <p:nvPr/>
        </p:nvSpPr>
        <p:spPr>
          <a:xfrm>
            <a:off x="502920" y="594360"/>
            <a:ext cx="11170920" cy="6001643"/>
          </a:xfrm>
          <a:prstGeom prst="rect">
            <a:avLst/>
          </a:prstGeom>
          <a:noFill/>
        </p:spPr>
        <p:txBody>
          <a:bodyPr wrap="square" rtlCol="0">
            <a:spAutoFit/>
          </a:bodyPr>
          <a:lstStyle/>
          <a:p>
            <a:r>
              <a:rPr lang="en-GB" sz="2800" b="1" i="1" dirty="0"/>
              <a:t>Some positive comments…</a:t>
            </a:r>
          </a:p>
          <a:p>
            <a:endParaRPr lang="en-GB" sz="2400" b="1" i="1" dirty="0"/>
          </a:p>
          <a:p>
            <a:r>
              <a:rPr lang="en-GB" sz="2400" b="1" i="1" dirty="0"/>
              <a:t>The A&amp;E staff were amazing at talking to me when my partner had tried to commit suicide</a:t>
            </a:r>
            <a:r>
              <a:rPr lang="en-GB" sz="2400" b="1" dirty="0"/>
              <a:t>																		</a:t>
            </a:r>
            <a:r>
              <a:rPr lang="en-GB" sz="2000" b="1" dirty="0"/>
              <a:t>Ellie</a:t>
            </a:r>
          </a:p>
          <a:p>
            <a:endParaRPr lang="en-GB" sz="2000" b="1" dirty="0"/>
          </a:p>
          <a:p>
            <a:endParaRPr lang="en-GB" sz="2000" b="1" i="1" dirty="0"/>
          </a:p>
          <a:p>
            <a:r>
              <a:rPr lang="en-GB" sz="2400" b="1" i="1" dirty="0"/>
              <a:t>My psychiatrist is fantastic.  He makes sure I see him regularly, every four months																				</a:t>
            </a:r>
            <a:r>
              <a:rPr lang="en-GB" sz="2000" b="1" i="1" dirty="0"/>
              <a:t>Amy</a:t>
            </a:r>
          </a:p>
          <a:p>
            <a:endParaRPr lang="en-GB" sz="2000" b="1" i="1" dirty="0"/>
          </a:p>
          <a:p>
            <a:endParaRPr lang="en-GB" sz="2000" b="1" i="1" dirty="0"/>
          </a:p>
          <a:p>
            <a:r>
              <a:rPr lang="en-GB" sz="2400" b="1" i="1" dirty="0"/>
              <a:t>My CPN listens, and helps me to try and rationalise</a:t>
            </a:r>
          </a:p>
          <a:p>
            <a:r>
              <a:rPr lang="en-GB" sz="2400" b="1" i="1" dirty="0"/>
              <a:t>																						</a:t>
            </a:r>
            <a:r>
              <a:rPr lang="en-GB" sz="2000" b="1" i="1" dirty="0"/>
              <a:t>Sarah</a:t>
            </a:r>
          </a:p>
          <a:p>
            <a:endParaRPr lang="en-GB" sz="2000" b="1" i="1" dirty="0"/>
          </a:p>
          <a:p>
            <a:r>
              <a:rPr lang="en-GB" sz="2400" b="1" i="1" dirty="0"/>
              <a:t>My doctor’s surgery has a regular mental health nurse who is easy to talk to and doesn’t make me feel stupid											</a:t>
            </a:r>
            <a:r>
              <a:rPr lang="en-GB" sz="2000" b="1" i="1" dirty="0"/>
              <a:t>Jodie</a:t>
            </a:r>
          </a:p>
          <a:p>
            <a:endParaRPr lang="en-GB" sz="2000" b="1" i="1" dirty="0"/>
          </a:p>
          <a:p>
            <a:pPr algn="r"/>
            <a:endParaRPr lang="en-GB" sz="2000" b="1" i="1" dirty="0"/>
          </a:p>
        </p:txBody>
      </p:sp>
      <p:sp>
        <p:nvSpPr>
          <p:cNvPr id="3" name="Rectangle 2">
            <a:extLst>
              <a:ext uri="{FF2B5EF4-FFF2-40B4-BE49-F238E27FC236}">
                <a16:creationId xmlns:a16="http://schemas.microsoft.com/office/drawing/2014/main" id="{BC7B93FD-1D7E-48CF-836D-18B7263AC9CB}"/>
              </a:ext>
            </a:extLst>
          </p:cNvPr>
          <p:cNvSpPr/>
          <p:nvPr/>
        </p:nvSpPr>
        <p:spPr>
          <a:xfrm>
            <a:off x="502920" y="167641"/>
            <a:ext cx="1117092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1071079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91CEAD-062C-45DC-8D70-5F313C41BDA4}"/>
              </a:ext>
            </a:extLst>
          </p:cNvPr>
          <p:cNvSpPr txBox="1"/>
          <p:nvPr/>
        </p:nvSpPr>
        <p:spPr>
          <a:xfrm>
            <a:off x="426721" y="526397"/>
            <a:ext cx="4785360" cy="707886"/>
          </a:xfrm>
          <a:prstGeom prst="rect">
            <a:avLst/>
          </a:prstGeom>
          <a:noFill/>
        </p:spPr>
        <p:txBody>
          <a:bodyPr wrap="square" rtlCol="0">
            <a:spAutoFit/>
          </a:bodyPr>
          <a:lstStyle/>
          <a:p>
            <a:r>
              <a:rPr lang="en-GB" sz="4000" b="1" dirty="0"/>
              <a:t>What we need…</a:t>
            </a:r>
          </a:p>
        </p:txBody>
      </p:sp>
      <p:sp>
        <p:nvSpPr>
          <p:cNvPr id="5" name="TextBox 4">
            <a:extLst>
              <a:ext uri="{FF2B5EF4-FFF2-40B4-BE49-F238E27FC236}">
                <a16:creationId xmlns:a16="http://schemas.microsoft.com/office/drawing/2014/main" id="{B058FF0E-D611-44A3-B373-A51916B2E9C5}"/>
              </a:ext>
            </a:extLst>
          </p:cNvPr>
          <p:cNvSpPr txBox="1"/>
          <p:nvPr/>
        </p:nvSpPr>
        <p:spPr>
          <a:xfrm>
            <a:off x="670560" y="1417321"/>
            <a:ext cx="10839269" cy="5909310"/>
          </a:xfrm>
          <a:prstGeom prst="rect">
            <a:avLst/>
          </a:prstGeom>
          <a:noFill/>
        </p:spPr>
        <p:txBody>
          <a:bodyPr wrap="square" rtlCol="0">
            <a:spAutoFit/>
          </a:bodyPr>
          <a:lstStyle/>
          <a:p>
            <a:pPr marL="285750" indent="-285750">
              <a:buFont typeface="Arial" panose="020B0604020202020204" pitchFamily="34" charset="0"/>
              <a:buChar char="•"/>
            </a:pPr>
            <a:r>
              <a:rPr lang="en-GB" sz="2000" b="1" dirty="0"/>
              <a:t>Someone to talk to!  Members say they have had a positive experience with CPNs and with mental health workers in GP surgeries.  We know there is a shortage of these professionals, so maybe there could be more peer support, as long as they have empathy and some knowledge of BPD</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r>
              <a:rPr lang="en-GB" sz="2000" b="1" dirty="0"/>
              <a:t>An end to the stigma surrounding BPD. Terms such as ‘attention-seeker’ are unacceptable, especially among health and social care professionals</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r>
              <a:rPr lang="en-GB" sz="2000" b="1" dirty="0"/>
              <a:t>No exclusions.  High-risk individuals, and those deemed ‘too ill to treat’ should receive treatment suitable for their particular needs.  </a:t>
            </a:r>
            <a:r>
              <a:rPr lang="en-GB" sz="2000" b="1" i="1" dirty="0"/>
              <a:t>No-one</a:t>
            </a:r>
            <a:r>
              <a:rPr lang="en-GB" sz="2000" b="1" dirty="0"/>
              <a:t> should be refused treatment</a:t>
            </a:r>
          </a:p>
          <a:p>
            <a:pPr marL="285750" indent="-285750">
              <a:buFont typeface="Arial" panose="020B0604020202020204" pitchFamily="34" charset="0"/>
              <a:buChar char="•"/>
            </a:pPr>
            <a:endParaRPr lang="en-GB" sz="2000" b="1" dirty="0"/>
          </a:p>
          <a:p>
            <a:pPr algn="r"/>
            <a:endParaRPr lang="en-GB" sz="2000" b="1" dirty="0"/>
          </a:p>
          <a:p>
            <a:pPr algn="r"/>
            <a:r>
              <a:rPr lang="en-GB" sz="2000" b="1" dirty="0"/>
              <a:t>In other words, a Personality Disorder Pathway for </a:t>
            </a:r>
            <a:r>
              <a:rPr lang="en-GB" sz="2000" b="1" i="1" dirty="0"/>
              <a:t>all </a:t>
            </a:r>
            <a:r>
              <a:rPr lang="en-GB" sz="2000" b="1" dirty="0"/>
              <a:t>people with any type of personality disorder…</a:t>
            </a:r>
          </a:p>
          <a:p>
            <a:endParaRPr lang="en-GB" sz="2000" b="1" dirty="0"/>
          </a:p>
          <a:p>
            <a:endParaRPr lang="en-GB" sz="2000" b="1" dirty="0"/>
          </a:p>
          <a:p>
            <a:endParaRPr lang="en-GB" sz="2000" b="1" dirty="0"/>
          </a:p>
          <a:p>
            <a:pPr marL="285750" indent="-285750">
              <a:buFont typeface="Arial" panose="020B0604020202020204" pitchFamily="34" charset="0"/>
              <a:buChar char="•"/>
            </a:pPr>
            <a:endParaRPr lang="en-GB" b="1" dirty="0"/>
          </a:p>
        </p:txBody>
      </p:sp>
      <p:sp>
        <p:nvSpPr>
          <p:cNvPr id="4" name="Rectangle 3">
            <a:extLst>
              <a:ext uri="{FF2B5EF4-FFF2-40B4-BE49-F238E27FC236}">
                <a16:creationId xmlns:a16="http://schemas.microsoft.com/office/drawing/2014/main" id="{F76B5EBE-FB02-43C9-852B-8AA7DE82E571}"/>
              </a:ext>
            </a:extLst>
          </p:cNvPr>
          <p:cNvSpPr/>
          <p:nvPr/>
        </p:nvSpPr>
        <p:spPr>
          <a:xfrm>
            <a:off x="852616" y="123309"/>
            <a:ext cx="10478529" cy="677108"/>
          </a:xfrm>
          <a:prstGeom prst="rect">
            <a:avLst/>
          </a:prstGeom>
        </p:spPr>
        <p:txBody>
          <a:bodyPr wrap="square">
            <a:spAutoFit/>
          </a:bodyPr>
          <a:lstStyle/>
          <a:p>
            <a:pPr algn="ctr"/>
            <a:r>
              <a:rPr lang="en-GB" sz="2000" b="1" dirty="0">
                <a:solidFill>
                  <a:srgbClr val="FF0000"/>
                </a:solidFill>
              </a:rPr>
              <a:t>DERBYSHIRE BORDERLINE PERSONALITY DISORDER SUPPORT GROUP</a:t>
            </a:r>
          </a:p>
          <a:p>
            <a:pPr algn="ctr"/>
            <a:r>
              <a:rPr lang="en-GB" b="1" dirty="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4079893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9DE6A7-FAE3-4A1C-869C-D7C70CAE3456}"/>
              </a:ext>
            </a:extLst>
          </p:cNvPr>
          <p:cNvSpPr txBox="1"/>
          <p:nvPr/>
        </p:nvSpPr>
        <p:spPr>
          <a:xfrm>
            <a:off x="533998" y="237994"/>
            <a:ext cx="11353202" cy="6313117"/>
          </a:xfrm>
          <a:prstGeom prst="rect">
            <a:avLst/>
          </a:prstGeom>
          <a:noFill/>
        </p:spPr>
        <p:txBody>
          <a:bodyPr wrap="square" rtlCol="0">
            <a:spAutoFit/>
          </a:bodyPr>
          <a:lstStyle/>
          <a:p>
            <a:endParaRPr lang="en-GB" dirty="0"/>
          </a:p>
        </p:txBody>
      </p:sp>
      <p:sp>
        <p:nvSpPr>
          <p:cNvPr id="5" name="Rectangle: Rounded Corners 4">
            <a:extLst>
              <a:ext uri="{FF2B5EF4-FFF2-40B4-BE49-F238E27FC236}">
                <a16:creationId xmlns:a16="http://schemas.microsoft.com/office/drawing/2014/main" id="{9B63F39F-50A1-4BEB-9F99-6C7F882B1937}"/>
              </a:ext>
            </a:extLst>
          </p:cNvPr>
          <p:cNvSpPr/>
          <p:nvPr/>
        </p:nvSpPr>
        <p:spPr>
          <a:xfrm>
            <a:off x="4457700" y="406687"/>
            <a:ext cx="3352799" cy="7467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B46E7FB-1D56-461C-829E-B6553F644BB9}"/>
              </a:ext>
            </a:extLst>
          </p:cNvPr>
          <p:cNvSpPr txBox="1"/>
          <p:nvPr/>
        </p:nvSpPr>
        <p:spPr>
          <a:xfrm>
            <a:off x="4396740" y="509811"/>
            <a:ext cx="3474720" cy="800219"/>
          </a:xfrm>
          <a:prstGeom prst="rect">
            <a:avLst/>
          </a:prstGeom>
          <a:noFill/>
        </p:spPr>
        <p:txBody>
          <a:bodyPr wrap="square" rtlCol="0">
            <a:spAutoFit/>
          </a:bodyPr>
          <a:lstStyle/>
          <a:p>
            <a:pPr algn="ctr"/>
            <a:r>
              <a:rPr lang="en-GB" sz="2800" b="1" dirty="0">
                <a:solidFill>
                  <a:schemeClr val="bg1"/>
                </a:solidFill>
              </a:rPr>
              <a:t>GP or Self-referral</a:t>
            </a:r>
          </a:p>
          <a:p>
            <a:endParaRPr lang="en-GB" dirty="0">
              <a:solidFill>
                <a:schemeClr val="bg1"/>
              </a:solidFill>
            </a:endParaRPr>
          </a:p>
        </p:txBody>
      </p:sp>
      <p:sp>
        <p:nvSpPr>
          <p:cNvPr id="9" name="Rectangle: Rounded Corners 8">
            <a:extLst>
              <a:ext uri="{FF2B5EF4-FFF2-40B4-BE49-F238E27FC236}">
                <a16:creationId xmlns:a16="http://schemas.microsoft.com/office/drawing/2014/main" id="{DF4AAE36-0742-45E5-9D8B-93D13F2737FF}"/>
              </a:ext>
            </a:extLst>
          </p:cNvPr>
          <p:cNvSpPr/>
          <p:nvPr/>
        </p:nvSpPr>
        <p:spPr>
          <a:xfrm>
            <a:off x="2929578" y="1610647"/>
            <a:ext cx="6455905" cy="143694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Dedicated </a:t>
            </a:r>
          </a:p>
          <a:p>
            <a:pPr algn="ctr"/>
            <a:r>
              <a:rPr lang="en-GB" sz="2400" b="1" dirty="0">
                <a:solidFill>
                  <a:schemeClr val="bg1"/>
                </a:solidFill>
              </a:rPr>
              <a:t>Personality Disorder</a:t>
            </a:r>
          </a:p>
          <a:p>
            <a:pPr algn="ctr"/>
            <a:r>
              <a:rPr lang="en-GB" sz="2400" b="1" dirty="0">
                <a:solidFill>
                  <a:schemeClr val="bg1"/>
                </a:solidFill>
              </a:rPr>
              <a:t>Pathway </a:t>
            </a:r>
          </a:p>
        </p:txBody>
      </p:sp>
      <p:sp>
        <p:nvSpPr>
          <p:cNvPr id="11" name="Rectangle: Rounded Corners 10">
            <a:extLst>
              <a:ext uri="{FF2B5EF4-FFF2-40B4-BE49-F238E27FC236}">
                <a16:creationId xmlns:a16="http://schemas.microsoft.com/office/drawing/2014/main" id="{5D558BA4-9B56-456E-B8A9-A8B7C6FA2861}"/>
              </a:ext>
            </a:extLst>
          </p:cNvPr>
          <p:cNvSpPr/>
          <p:nvPr/>
        </p:nvSpPr>
        <p:spPr>
          <a:xfrm>
            <a:off x="5270560" y="3839985"/>
            <a:ext cx="1798320" cy="241621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Referral</a:t>
            </a:r>
          </a:p>
          <a:p>
            <a:pPr algn="ctr"/>
            <a:r>
              <a:rPr lang="en-GB" sz="2000" b="1" dirty="0">
                <a:solidFill>
                  <a:schemeClr val="bg1"/>
                </a:solidFill>
              </a:rPr>
              <a:t>&amp;</a:t>
            </a:r>
          </a:p>
          <a:p>
            <a:pPr algn="ctr"/>
            <a:r>
              <a:rPr lang="en-GB" sz="2000" b="1" dirty="0">
                <a:solidFill>
                  <a:schemeClr val="bg1"/>
                </a:solidFill>
              </a:rPr>
              <a:t>Re-referral</a:t>
            </a:r>
          </a:p>
        </p:txBody>
      </p:sp>
      <p:sp>
        <p:nvSpPr>
          <p:cNvPr id="13" name="Rectangle: Rounded Corners 12">
            <a:extLst>
              <a:ext uri="{FF2B5EF4-FFF2-40B4-BE49-F238E27FC236}">
                <a16:creationId xmlns:a16="http://schemas.microsoft.com/office/drawing/2014/main" id="{FB801D41-EE5D-420A-AC2C-2CC4602E95DB}"/>
              </a:ext>
            </a:extLst>
          </p:cNvPr>
          <p:cNvSpPr/>
          <p:nvPr/>
        </p:nvSpPr>
        <p:spPr>
          <a:xfrm>
            <a:off x="9859683" y="3806023"/>
            <a:ext cx="1798320" cy="245017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On-going care</a:t>
            </a:r>
          </a:p>
        </p:txBody>
      </p:sp>
      <p:sp>
        <p:nvSpPr>
          <p:cNvPr id="14" name="Rectangle: Rounded Corners 13">
            <a:extLst>
              <a:ext uri="{FF2B5EF4-FFF2-40B4-BE49-F238E27FC236}">
                <a16:creationId xmlns:a16="http://schemas.microsoft.com/office/drawing/2014/main" id="{1EF2E6B9-68D2-43AF-ACFD-B52376650B61}"/>
              </a:ext>
            </a:extLst>
          </p:cNvPr>
          <p:cNvSpPr/>
          <p:nvPr/>
        </p:nvSpPr>
        <p:spPr>
          <a:xfrm>
            <a:off x="690203" y="3839985"/>
            <a:ext cx="1784624" cy="24162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Education</a:t>
            </a:r>
          </a:p>
          <a:p>
            <a:pPr algn="ctr"/>
            <a:r>
              <a:rPr lang="en-GB" sz="2000" b="1" dirty="0">
                <a:solidFill>
                  <a:schemeClr val="bg1"/>
                </a:solidFill>
              </a:rPr>
              <a:t>&amp; </a:t>
            </a:r>
          </a:p>
          <a:p>
            <a:pPr algn="ctr"/>
            <a:r>
              <a:rPr lang="en-GB" sz="2000" b="1" dirty="0">
                <a:solidFill>
                  <a:schemeClr val="bg1"/>
                </a:solidFill>
              </a:rPr>
              <a:t>Training</a:t>
            </a:r>
          </a:p>
          <a:p>
            <a:pPr algn="ctr"/>
            <a:r>
              <a:rPr lang="en-GB" sz="1400" b="1" dirty="0">
                <a:solidFill>
                  <a:schemeClr val="bg1"/>
                </a:solidFill>
              </a:rPr>
              <a:t>for</a:t>
            </a:r>
          </a:p>
          <a:p>
            <a:pPr algn="ctr"/>
            <a:r>
              <a:rPr lang="en-GB" sz="1400" b="1" dirty="0">
                <a:solidFill>
                  <a:schemeClr val="bg1"/>
                </a:solidFill>
              </a:rPr>
              <a:t>Health </a:t>
            </a:r>
          </a:p>
          <a:p>
            <a:pPr algn="ctr"/>
            <a:r>
              <a:rPr lang="en-GB" sz="1400" b="1" dirty="0">
                <a:solidFill>
                  <a:schemeClr val="bg1"/>
                </a:solidFill>
              </a:rPr>
              <a:t>&amp; Social Care Professionals</a:t>
            </a:r>
          </a:p>
        </p:txBody>
      </p:sp>
      <p:sp>
        <p:nvSpPr>
          <p:cNvPr id="18" name="Rectangle: Rounded Corners 17">
            <a:extLst>
              <a:ext uri="{FF2B5EF4-FFF2-40B4-BE49-F238E27FC236}">
                <a16:creationId xmlns:a16="http://schemas.microsoft.com/office/drawing/2014/main" id="{212EDE89-417D-4BAF-A998-676EFC786372}"/>
              </a:ext>
            </a:extLst>
          </p:cNvPr>
          <p:cNvSpPr/>
          <p:nvPr/>
        </p:nvSpPr>
        <p:spPr>
          <a:xfrm>
            <a:off x="3015718" y="3839987"/>
            <a:ext cx="1798320" cy="241621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Assessment </a:t>
            </a:r>
          </a:p>
        </p:txBody>
      </p:sp>
      <p:sp>
        <p:nvSpPr>
          <p:cNvPr id="23" name="Rectangle: Rounded Corners 22">
            <a:extLst>
              <a:ext uri="{FF2B5EF4-FFF2-40B4-BE49-F238E27FC236}">
                <a16:creationId xmlns:a16="http://schemas.microsoft.com/office/drawing/2014/main" id="{88D8FE32-DC99-4D86-8EF8-6F16913BCD89}"/>
              </a:ext>
            </a:extLst>
          </p:cNvPr>
          <p:cNvSpPr/>
          <p:nvPr/>
        </p:nvSpPr>
        <p:spPr>
          <a:xfrm>
            <a:off x="7587164" y="3839985"/>
            <a:ext cx="1798320" cy="2416217"/>
          </a:xfrm>
          <a:prstGeom prst="round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Treatment</a:t>
            </a:r>
            <a:r>
              <a:rPr lang="en-GB" b="1" dirty="0">
                <a:solidFill>
                  <a:schemeClr val="bg1"/>
                </a:solidFill>
              </a:rPr>
              <a:t> </a:t>
            </a:r>
          </a:p>
        </p:txBody>
      </p:sp>
      <p:sp>
        <p:nvSpPr>
          <p:cNvPr id="25" name="Arrow: Down 24">
            <a:extLst>
              <a:ext uri="{FF2B5EF4-FFF2-40B4-BE49-F238E27FC236}">
                <a16:creationId xmlns:a16="http://schemas.microsoft.com/office/drawing/2014/main" id="{9D3A5396-35AE-4F38-B829-CF37ABB24FB5}"/>
              </a:ext>
            </a:extLst>
          </p:cNvPr>
          <p:cNvSpPr/>
          <p:nvPr/>
        </p:nvSpPr>
        <p:spPr>
          <a:xfrm rot="3273521">
            <a:off x="2286895" y="2812461"/>
            <a:ext cx="542267" cy="5261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Down 25">
            <a:extLst>
              <a:ext uri="{FF2B5EF4-FFF2-40B4-BE49-F238E27FC236}">
                <a16:creationId xmlns:a16="http://schemas.microsoft.com/office/drawing/2014/main" id="{C6227555-E074-460C-A2BD-993903BB3810}"/>
              </a:ext>
            </a:extLst>
          </p:cNvPr>
          <p:cNvSpPr/>
          <p:nvPr/>
        </p:nvSpPr>
        <p:spPr>
          <a:xfrm rot="2216397">
            <a:off x="3787264" y="3198470"/>
            <a:ext cx="542267" cy="5261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Down 27">
            <a:extLst>
              <a:ext uri="{FF2B5EF4-FFF2-40B4-BE49-F238E27FC236}">
                <a16:creationId xmlns:a16="http://schemas.microsoft.com/office/drawing/2014/main" id="{598FA38B-EF79-4168-9411-78F1B4B1C3BA}"/>
              </a:ext>
            </a:extLst>
          </p:cNvPr>
          <p:cNvSpPr/>
          <p:nvPr/>
        </p:nvSpPr>
        <p:spPr>
          <a:xfrm>
            <a:off x="5905919" y="3214680"/>
            <a:ext cx="542267" cy="5261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Down 28">
            <a:extLst>
              <a:ext uri="{FF2B5EF4-FFF2-40B4-BE49-F238E27FC236}">
                <a16:creationId xmlns:a16="http://schemas.microsoft.com/office/drawing/2014/main" id="{C70F1FC1-3D77-420C-BE0A-76D1CF13AEE7}"/>
              </a:ext>
            </a:extLst>
          </p:cNvPr>
          <p:cNvSpPr/>
          <p:nvPr/>
        </p:nvSpPr>
        <p:spPr>
          <a:xfrm rot="20271445">
            <a:off x="8019425" y="3190905"/>
            <a:ext cx="542267" cy="4648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Down 29">
            <a:extLst>
              <a:ext uri="{FF2B5EF4-FFF2-40B4-BE49-F238E27FC236}">
                <a16:creationId xmlns:a16="http://schemas.microsoft.com/office/drawing/2014/main" id="{AB878BB9-7765-471D-B1E7-4C5CBA114D61}"/>
              </a:ext>
            </a:extLst>
          </p:cNvPr>
          <p:cNvSpPr/>
          <p:nvPr/>
        </p:nvSpPr>
        <p:spPr>
          <a:xfrm rot="18793384">
            <a:off x="9404637" y="2926156"/>
            <a:ext cx="542267" cy="5261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Down 2">
            <a:extLst>
              <a:ext uri="{FF2B5EF4-FFF2-40B4-BE49-F238E27FC236}">
                <a16:creationId xmlns:a16="http://schemas.microsoft.com/office/drawing/2014/main" id="{A363E8D2-7E70-4D76-9FFA-5C5CA4386403}"/>
              </a:ext>
            </a:extLst>
          </p:cNvPr>
          <p:cNvSpPr/>
          <p:nvPr/>
        </p:nvSpPr>
        <p:spPr>
          <a:xfrm>
            <a:off x="6000959" y="1213254"/>
            <a:ext cx="352186" cy="3606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3224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18C072-6905-446C-9CFC-06414C2EDE03}"/>
              </a:ext>
            </a:extLst>
          </p:cNvPr>
          <p:cNvSpPr/>
          <p:nvPr/>
        </p:nvSpPr>
        <p:spPr>
          <a:xfrm>
            <a:off x="4572000" y="1025610"/>
            <a:ext cx="3489960" cy="2866767"/>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alibri Light" panose="020F0302020204030204" pitchFamily="34" charset="0"/>
                <a:cs typeface="Calibri Light" panose="020F0302020204030204" pitchFamily="34" charset="0"/>
              </a:rPr>
              <a:t> </a:t>
            </a:r>
            <a:r>
              <a:rPr lang="en-GB" sz="4000" b="1" dirty="0">
                <a:solidFill>
                  <a:schemeClr val="bg1"/>
                </a:solidFill>
                <a:latin typeface="Calibri Light" panose="020F0302020204030204" pitchFamily="34" charset="0"/>
                <a:cs typeface="Calibri Light" panose="020F0302020204030204" pitchFamily="34" charset="0"/>
              </a:rPr>
              <a:t>Education </a:t>
            </a:r>
          </a:p>
          <a:p>
            <a:pPr algn="ctr"/>
            <a:r>
              <a:rPr lang="en-GB" sz="4000" b="1" dirty="0">
                <a:solidFill>
                  <a:schemeClr val="bg1"/>
                </a:solidFill>
                <a:latin typeface="Calibri Light" panose="020F0302020204030204" pitchFamily="34" charset="0"/>
                <a:cs typeface="Calibri Light" panose="020F0302020204030204" pitchFamily="34" charset="0"/>
              </a:rPr>
              <a:t>&amp; </a:t>
            </a:r>
          </a:p>
          <a:p>
            <a:pPr algn="ctr"/>
            <a:r>
              <a:rPr lang="en-GB" sz="4000" b="1" dirty="0">
                <a:solidFill>
                  <a:schemeClr val="bg1"/>
                </a:solidFill>
                <a:latin typeface="Calibri Light" panose="020F0302020204030204" pitchFamily="34" charset="0"/>
                <a:cs typeface="Calibri Light" panose="020F0302020204030204" pitchFamily="34" charset="0"/>
              </a:rPr>
              <a:t>Training </a:t>
            </a:r>
          </a:p>
        </p:txBody>
      </p:sp>
      <p:cxnSp>
        <p:nvCxnSpPr>
          <p:cNvPr id="4" name="Straight Arrow Connector 3">
            <a:extLst>
              <a:ext uri="{FF2B5EF4-FFF2-40B4-BE49-F238E27FC236}">
                <a16:creationId xmlns:a16="http://schemas.microsoft.com/office/drawing/2014/main" id="{BEBBD6CB-CF09-4E68-B2C9-992D957826D1}"/>
              </a:ext>
            </a:extLst>
          </p:cNvPr>
          <p:cNvCxnSpPr>
            <a:cxnSpLocks/>
            <a:stCxn id="2" idx="7"/>
            <a:endCxn id="2" idx="7"/>
          </p:cNvCxnSpPr>
          <p:nvPr/>
        </p:nvCxnSpPr>
        <p:spPr>
          <a:xfrm>
            <a:off x="7550867" y="1445438"/>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C7998C36-73BA-4322-A5A8-A7FF01CB9356}"/>
              </a:ext>
            </a:extLst>
          </p:cNvPr>
          <p:cNvSpPr/>
          <p:nvPr/>
        </p:nvSpPr>
        <p:spPr>
          <a:xfrm>
            <a:off x="9037320" y="807720"/>
            <a:ext cx="2514600" cy="14478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Zero-tolerance on inappropriate and offensive language</a:t>
            </a:r>
          </a:p>
          <a:p>
            <a:pPr algn="ctr"/>
            <a:r>
              <a:rPr lang="en-GB" sz="1600" b="1" dirty="0">
                <a:solidFill>
                  <a:schemeClr val="bg1"/>
                </a:solidFill>
              </a:rPr>
              <a:t>(i.e., attention-seeker)</a:t>
            </a:r>
          </a:p>
        </p:txBody>
      </p:sp>
      <p:sp>
        <p:nvSpPr>
          <p:cNvPr id="11" name="Rectangle: Rounded Corners 10">
            <a:extLst>
              <a:ext uri="{FF2B5EF4-FFF2-40B4-BE49-F238E27FC236}">
                <a16:creationId xmlns:a16="http://schemas.microsoft.com/office/drawing/2014/main" id="{D09403C7-CA05-4841-A926-2CC9BFF0529E}"/>
              </a:ext>
            </a:extLst>
          </p:cNvPr>
          <p:cNvSpPr/>
          <p:nvPr/>
        </p:nvSpPr>
        <p:spPr>
          <a:xfrm>
            <a:off x="9037321" y="2663195"/>
            <a:ext cx="2514600" cy="153160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for health and social care professionals, probation staff and prison staff</a:t>
            </a:r>
          </a:p>
        </p:txBody>
      </p:sp>
      <p:sp>
        <p:nvSpPr>
          <p:cNvPr id="14" name="Rectangle: Rounded Corners 13">
            <a:extLst>
              <a:ext uri="{FF2B5EF4-FFF2-40B4-BE49-F238E27FC236}">
                <a16:creationId xmlns:a16="http://schemas.microsoft.com/office/drawing/2014/main" id="{205E4B59-2A54-4ACE-AE9D-28E10FE3F2FF}"/>
              </a:ext>
            </a:extLst>
          </p:cNvPr>
          <p:cNvSpPr/>
          <p:nvPr/>
        </p:nvSpPr>
        <p:spPr>
          <a:xfrm>
            <a:off x="1082040" y="830766"/>
            <a:ext cx="2514600" cy="142475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Experts by experience MUST be involved</a:t>
            </a:r>
          </a:p>
        </p:txBody>
      </p:sp>
      <p:sp>
        <p:nvSpPr>
          <p:cNvPr id="16" name="Rectangle: Rounded Corners 15">
            <a:extLst>
              <a:ext uri="{FF2B5EF4-FFF2-40B4-BE49-F238E27FC236}">
                <a16:creationId xmlns:a16="http://schemas.microsoft.com/office/drawing/2014/main" id="{D650AB25-A5C3-4DE1-B862-10C1F07C75A0}"/>
              </a:ext>
            </a:extLst>
          </p:cNvPr>
          <p:cNvSpPr/>
          <p:nvPr/>
        </p:nvSpPr>
        <p:spPr>
          <a:xfrm>
            <a:off x="1082040" y="2663195"/>
            <a:ext cx="2514600" cy="153160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Work to reduce stigma among  professionals and the general public</a:t>
            </a:r>
          </a:p>
        </p:txBody>
      </p:sp>
      <p:sp>
        <p:nvSpPr>
          <p:cNvPr id="6" name="Rectangle 5">
            <a:extLst>
              <a:ext uri="{FF2B5EF4-FFF2-40B4-BE49-F238E27FC236}">
                <a16:creationId xmlns:a16="http://schemas.microsoft.com/office/drawing/2014/main" id="{64F60400-C343-45AE-A53C-DD6CA6416FF9}"/>
              </a:ext>
            </a:extLst>
          </p:cNvPr>
          <p:cNvSpPr/>
          <p:nvPr/>
        </p:nvSpPr>
        <p:spPr>
          <a:xfrm>
            <a:off x="1082039" y="84535"/>
            <a:ext cx="10469879"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5" name="Rectangle: Rounded Corners 4">
            <a:extLst>
              <a:ext uri="{FF2B5EF4-FFF2-40B4-BE49-F238E27FC236}">
                <a16:creationId xmlns:a16="http://schemas.microsoft.com/office/drawing/2014/main" id="{264ECBEF-4CDC-4D56-A90A-00A5AC80F9FC}"/>
              </a:ext>
            </a:extLst>
          </p:cNvPr>
          <p:cNvSpPr/>
          <p:nvPr/>
        </p:nvSpPr>
        <p:spPr>
          <a:xfrm>
            <a:off x="1082039" y="4602481"/>
            <a:ext cx="2514601" cy="160061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Calibri Light" panose="020F0302020204030204" pitchFamily="34" charset="0"/>
                <a:cs typeface="Calibri Light" panose="020F0302020204030204" pitchFamily="34" charset="0"/>
              </a:rPr>
              <a:t>Help for carers and families so that they can understand the disorder and know what to do in an emergency</a:t>
            </a:r>
          </a:p>
        </p:txBody>
      </p:sp>
      <p:sp>
        <p:nvSpPr>
          <p:cNvPr id="7" name="Rectangle: Rounded Corners 6">
            <a:extLst>
              <a:ext uri="{FF2B5EF4-FFF2-40B4-BE49-F238E27FC236}">
                <a16:creationId xmlns:a16="http://schemas.microsoft.com/office/drawing/2014/main" id="{430DA4AE-E7D2-466B-8E3E-F1C3622BF9D3}"/>
              </a:ext>
            </a:extLst>
          </p:cNvPr>
          <p:cNvSpPr/>
          <p:nvPr/>
        </p:nvSpPr>
        <p:spPr>
          <a:xfrm>
            <a:off x="4955060" y="4571922"/>
            <a:ext cx="2928551" cy="160061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Calibri Light" panose="020F0302020204030204" pitchFamily="34" charset="0"/>
                <a:cs typeface="Calibri Light" panose="020F0302020204030204" pitchFamily="34" charset="0"/>
              </a:rPr>
              <a:t>Education in schools </a:t>
            </a:r>
          </a:p>
          <a:p>
            <a:pPr algn="ctr"/>
            <a:r>
              <a:rPr lang="en-GB" b="1" dirty="0">
                <a:solidFill>
                  <a:schemeClr val="bg1"/>
                </a:solidFill>
                <a:latin typeface="Calibri Light" panose="020F0302020204030204" pitchFamily="34" charset="0"/>
                <a:cs typeface="Calibri Light" panose="020F0302020204030204" pitchFamily="34" charset="0"/>
              </a:rPr>
              <a:t>&amp;</a:t>
            </a:r>
          </a:p>
          <a:p>
            <a:pPr algn="ctr"/>
            <a:r>
              <a:rPr lang="en-GB" b="1" dirty="0">
                <a:solidFill>
                  <a:schemeClr val="bg1"/>
                </a:solidFill>
                <a:latin typeface="Calibri Light" panose="020F0302020204030204" pitchFamily="34" charset="0"/>
                <a:cs typeface="Calibri Light" panose="020F0302020204030204" pitchFamily="34" charset="0"/>
              </a:rPr>
              <a:t>Training for employers</a:t>
            </a:r>
            <a:endParaRPr lang="en-GB" dirty="0"/>
          </a:p>
        </p:txBody>
      </p:sp>
      <p:sp>
        <p:nvSpPr>
          <p:cNvPr id="8" name="Rectangle: Rounded Corners 7">
            <a:extLst>
              <a:ext uri="{FF2B5EF4-FFF2-40B4-BE49-F238E27FC236}">
                <a16:creationId xmlns:a16="http://schemas.microsoft.com/office/drawing/2014/main" id="{169FF0F3-8F02-4379-B180-ACD29B98A35C}"/>
              </a:ext>
            </a:extLst>
          </p:cNvPr>
          <p:cNvSpPr/>
          <p:nvPr/>
        </p:nvSpPr>
        <p:spPr>
          <a:xfrm>
            <a:off x="9037320" y="4602479"/>
            <a:ext cx="2633637" cy="160061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Calibri Light" panose="020F0302020204030204" pitchFamily="34" charset="0"/>
                <a:cs typeface="Calibri Light" panose="020F0302020204030204" pitchFamily="34" charset="0"/>
              </a:rPr>
              <a:t>Personality Disorders to be included in all mental health courses</a:t>
            </a:r>
          </a:p>
        </p:txBody>
      </p:sp>
    </p:spTree>
    <p:extLst>
      <p:ext uri="{BB962C8B-B14F-4D97-AF65-F5344CB8AC3E}">
        <p14:creationId xmlns:p14="http://schemas.microsoft.com/office/powerpoint/2010/main" val="4240254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18C072-6905-446C-9CFC-06414C2EDE03}"/>
              </a:ext>
            </a:extLst>
          </p:cNvPr>
          <p:cNvSpPr/>
          <p:nvPr/>
        </p:nvSpPr>
        <p:spPr>
          <a:xfrm>
            <a:off x="4114800" y="1087395"/>
            <a:ext cx="4349578" cy="2977977"/>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cs typeface="Calibri Light" panose="020F0302020204030204" pitchFamily="34" charset="0"/>
              </a:rPr>
              <a:t> Assessment </a:t>
            </a:r>
            <a:r>
              <a:rPr lang="en-GB" sz="3600" b="1" dirty="0">
                <a:solidFill>
                  <a:schemeClr val="bg1"/>
                </a:solidFill>
                <a:latin typeface="Calibri Light" panose="020F0302020204030204" pitchFamily="34" charset="0"/>
                <a:cs typeface="Calibri Light" panose="020F0302020204030204" pitchFamily="34" charset="0"/>
              </a:rPr>
              <a:t>  </a:t>
            </a:r>
          </a:p>
        </p:txBody>
      </p:sp>
      <p:cxnSp>
        <p:nvCxnSpPr>
          <p:cNvPr id="4" name="Straight Arrow Connector 3">
            <a:extLst>
              <a:ext uri="{FF2B5EF4-FFF2-40B4-BE49-F238E27FC236}">
                <a16:creationId xmlns:a16="http://schemas.microsoft.com/office/drawing/2014/main" id="{BEBBD6CB-CF09-4E68-B2C9-992D957826D1}"/>
              </a:ext>
            </a:extLst>
          </p:cNvPr>
          <p:cNvCxnSpPr>
            <a:cxnSpLocks/>
            <a:stCxn id="2" idx="7"/>
            <a:endCxn id="2" idx="7"/>
          </p:cNvCxnSpPr>
          <p:nvPr/>
        </p:nvCxnSpPr>
        <p:spPr>
          <a:xfrm>
            <a:off x="7827397" y="1523510"/>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C7998C36-73BA-4322-A5A8-A7FF01CB9356}"/>
              </a:ext>
            </a:extLst>
          </p:cNvPr>
          <p:cNvSpPr/>
          <p:nvPr/>
        </p:nvSpPr>
        <p:spPr>
          <a:xfrm>
            <a:off x="9037320" y="807720"/>
            <a:ext cx="2514600" cy="14478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Positive &amp; Encouraging Environment  </a:t>
            </a:r>
          </a:p>
        </p:txBody>
      </p:sp>
      <p:sp>
        <p:nvSpPr>
          <p:cNvPr id="11" name="Rectangle: Rounded Corners 10">
            <a:extLst>
              <a:ext uri="{FF2B5EF4-FFF2-40B4-BE49-F238E27FC236}">
                <a16:creationId xmlns:a16="http://schemas.microsoft.com/office/drawing/2014/main" id="{D09403C7-CA05-4841-A926-2CC9BFF0529E}"/>
              </a:ext>
            </a:extLst>
          </p:cNvPr>
          <p:cNvSpPr/>
          <p:nvPr/>
        </p:nvSpPr>
        <p:spPr>
          <a:xfrm>
            <a:off x="9037321" y="2663195"/>
            <a:ext cx="2514600" cy="153160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solidFill>
                <a:schemeClr val="bg1"/>
              </a:solidFill>
            </a:endParaRPr>
          </a:p>
          <a:p>
            <a:pPr algn="ctr"/>
            <a:r>
              <a:rPr lang="en-GB" sz="2000" b="1" dirty="0">
                <a:solidFill>
                  <a:schemeClr val="bg1"/>
                </a:solidFill>
              </a:rPr>
              <a:t>Experts </a:t>
            </a:r>
          </a:p>
          <a:p>
            <a:pPr algn="ctr"/>
            <a:r>
              <a:rPr lang="en-GB" sz="2000" b="1" dirty="0">
                <a:solidFill>
                  <a:schemeClr val="bg1"/>
                </a:solidFill>
              </a:rPr>
              <a:t>by </a:t>
            </a:r>
          </a:p>
          <a:p>
            <a:pPr algn="ctr"/>
            <a:r>
              <a:rPr lang="en-GB" sz="2000" b="1" dirty="0">
                <a:solidFill>
                  <a:schemeClr val="bg1"/>
                </a:solidFill>
              </a:rPr>
              <a:t>Experience</a:t>
            </a:r>
          </a:p>
          <a:p>
            <a:pPr algn="ctr"/>
            <a:r>
              <a:rPr lang="en-GB" sz="2000" b="1" dirty="0">
                <a:solidFill>
                  <a:schemeClr val="bg1"/>
                </a:solidFill>
              </a:rPr>
              <a:t>to be involved </a:t>
            </a:r>
          </a:p>
          <a:p>
            <a:pPr algn="ctr"/>
            <a:endParaRPr lang="en-GB" sz="2000" b="1" dirty="0">
              <a:solidFill>
                <a:schemeClr val="bg1"/>
              </a:solidFill>
            </a:endParaRPr>
          </a:p>
        </p:txBody>
      </p:sp>
      <p:sp>
        <p:nvSpPr>
          <p:cNvPr id="14" name="Rectangle: Rounded Corners 13">
            <a:extLst>
              <a:ext uri="{FF2B5EF4-FFF2-40B4-BE49-F238E27FC236}">
                <a16:creationId xmlns:a16="http://schemas.microsoft.com/office/drawing/2014/main" id="{205E4B59-2A54-4ACE-AE9D-28E10FE3F2FF}"/>
              </a:ext>
            </a:extLst>
          </p:cNvPr>
          <p:cNvSpPr/>
          <p:nvPr/>
        </p:nvSpPr>
        <p:spPr>
          <a:xfrm>
            <a:off x="5059680" y="4785869"/>
            <a:ext cx="2514600" cy="14478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cs typeface="Calibri Light" panose="020F0302020204030204" pitchFamily="34" charset="0"/>
              </a:rPr>
              <a:t>Level of risk</a:t>
            </a:r>
          </a:p>
        </p:txBody>
      </p:sp>
      <p:sp>
        <p:nvSpPr>
          <p:cNvPr id="16" name="Rectangle: Rounded Corners 15">
            <a:extLst>
              <a:ext uri="{FF2B5EF4-FFF2-40B4-BE49-F238E27FC236}">
                <a16:creationId xmlns:a16="http://schemas.microsoft.com/office/drawing/2014/main" id="{D650AB25-A5C3-4DE1-B862-10C1F07C75A0}"/>
              </a:ext>
            </a:extLst>
          </p:cNvPr>
          <p:cNvSpPr/>
          <p:nvPr/>
        </p:nvSpPr>
        <p:spPr>
          <a:xfrm>
            <a:off x="9037320" y="4702060"/>
            <a:ext cx="2514600" cy="153160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cs typeface="Calibri Light" panose="020F0302020204030204" pitchFamily="34" charset="0"/>
              </a:rPr>
              <a:t>Possible overlap with other  mental health conditions</a:t>
            </a:r>
          </a:p>
        </p:txBody>
      </p:sp>
      <p:sp>
        <p:nvSpPr>
          <p:cNvPr id="3" name="Rectangle 2">
            <a:extLst>
              <a:ext uri="{FF2B5EF4-FFF2-40B4-BE49-F238E27FC236}">
                <a16:creationId xmlns:a16="http://schemas.microsoft.com/office/drawing/2014/main" id="{6EE3B24C-3AC1-46BD-BFF3-085004B7DD66}"/>
              </a:ext>
            </a:extLst>
          </p:cNvPr>
          <p:cNvSpPr/>
          <p:nvPr/>
        </p:nvSpPr>
        <p:spPr>
          <a:xfrm>
            <a:off x="1082041" y="99605"/>
            <a:ext cx="1046988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8" name="Rectangle: Rounded Corners 7">
            <a:extLst>
              <a:ext uri="{FF2B5EF4-FFF2-40B4-BE49-F238E27FC236}">
                <a16:creationId xmlns:a16="http://schemas.microsoft.com/office/drawing/2014/main" id="{72C048C7-856F-4D69-8CF6-0B0B0D674E4A}"/>
              </a:ext>
            </a:extLst>
          </p:cNvPr>
          <p:cNvSpPr/>
          <p:nvPr/>
        </p:nvSpPr>
        <p:spPr>
          <a:xfrm>
            <a:off x="531341" y="807720"/>
            <a:ext cx="3065298" cy="542594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solidFill>
                <a:schemeClr val="bg1"/>
              </a:solidFill>
            </a:endParaRPr>
          </a:p>
          <a:p>
            <a:pPr algn="ctr"/>
            <a:endParaRPr lang="en-GB" sz="2400" b="1" dirty="0">
              <a:solidFill>
                <a:schemeClr val="bg1"/>
              </a:solidFill>
            </a:endParaRPr>
          </a:p>
          <a:p>
            <a:pPr algn="ctr"/>
            <a:r>
              <a:rPr lang="en-GB" sz="2400" b="1" dirty="0">
                <a:solidFill>
                  <a:schemeClr val="bg1"/>
                </a:solidFill>
              </a:rPr>
              <a:t>The Whole Person</a:t>
            </a:r>
          </a:p>
          <a:p>
            <a:pPr algn="ctr"/>
            <a:endParaRPr lang="en-GB" sz="2400" b="1" dirty="0">
              <a:solidFill>
                <a:schemeClr val="bg1"/>
              </a:solidFill>
            </a:endParaRPr>
          </a:p>
          <a:p>
            <a:pPr marL="342900" indent="-342900">
              <a:buFont typeface="Arial" panose="020B0604020202020204" pitchFamily="34" charset="0"/>
              <a:buChar char="•"/>
            </a:pPr>
            <a:r>
              <a:rPr lang="en-GB" sz="2000" b="1" dirty="0">
                <a:solidFill>
                  <a:schemeClr val="bg1"/>
                </a:solidFill>
              </a:rPr>
              <a:t>Accommodation</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2000" b="1" dirty="0">
                <a:solidFill>
                  <a:schemeClr val="bg1"/>
                </a:solidFill>
              </a:rPr>
              <a:t>Employment</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2000" b="1" dirty="0">
                <a:solidFill>
                  <a:schemeClr val="bg1"/>
                </a:solidFill>
              </a:rPr>
              <a:t>Childcare</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2000" b="1" dirty="0">
                <a:solidFill>
                  <a:schemeClr val="bg1"/>
                </a:solidFill>
              </a:rPr>
              <a:t>Physical wellbeing</a:t>
            </a:r>
          </a:p>
          <a:p>
            <a:pPr marL="342900" indent="-342900">
              <a:buFont typeface="Arial" panose="020B0604020202020204" pitchFamily="34" charset="0"/>
              <a:buChar char="•"/>
            </a:pPr>
            <a:endParaRPr lang="en-GB" b="1" dirty="0">
              <a:solidFill>
                <a:schemeClr val="bg1"/>
              </a:solidFill>
            </a:endParaRPr>
          </a:p>
          <a:p>
            <a:pPr marL="342900" indent="-342900">
              <a:buFont typeface="Arial" panose="020B0604020202020204" pitchFamily="34" charset="0"/>
              <a:buChar char="•"/>
            </a:pPr>
            <a:r>
              <a:rPr lang="en-GB" sz="2000" b="1" dirty="0">
                <a:solidFill>
                  <a:schemeClr val="bg1"/>
                </a:solidFill>
              </a:rPr>
              <a:t>Finances</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2000" b="1" dirty="0">
                <a:solidFill>
                  <a:schemeClr val="bg1"/>
                </a:solidFill>
              </a:rPr>
              <a:t>Family</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2000" b="1" dirty="0">
                <a:solidFill>
                  <a:schemeClr val="bg1"/>
                </a:solidFill>
              </a:rPr>
              <a:t>Education</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endParaRPr lang="en-GB" sz="2000" b="1" dirty="0">
              <a:solidFill>
                <a:schemeClr val="bg1"/>
              </a:solidFill>
            </a:endParaRPr>
          </a:p>
          <a:p>
            <a:pPr marL="342900" indent="-342900" algn="ctr">
              <a:buFont typeface="Arial" panose="020B0604020202020204" pitchFamily="34" charset="0"/>
              <a:buChar char="•"/>
            </a:pPr>
            <a:endParaRPr lang="en-GB" sz="2000" b="1" dirty="0">
              <a:solidFill>
                <a:schemeClr val="bg1"/>
              </a:solidFill>
            </a:endParaRPr>
          </a:p>
        </p:txBody>
      </p:sp>
    </p:spTree>
    <p:extLst>
      <p:ext uri="{BB962C8B-B14F-4D97-AF65-F5344CB8AC3E}">
        <p14:creationId xmlns:p14="http://schemas.microsoft.com/office/powerpoint/2010/main" val="1447180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18C072-6905-446C-9CFC-06414C2EDE03}"/>
              </a:ext>
            </a:extLst>
          </p:cNvPr>
          <p:cNvSpPr/>
          <p:nvPr/>
        </p:nvSpPr>
        <p:spPr>
          <a:xfrm>
            <a:off x="4572000" y="1566012"/>
            <a:ext cx="3489960" cy="186298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cs typeface="Calibri Light" panose="020F0302020204030204" pitchFamily="34" charset="0"/>
              </a:rPr>
              <a:t> </a:t>
            </a:r>
            <a:r>
              <a:rPr lang="en-GB" sz="2800" b="1" dirty="0">
                <a:solidFill>
                  <a:schemeClr val="bg1"/>
                </a:solidFill>
                <a:cs typeface="Calibri Light" panose="020F0302020204030204" pitchFamily="34" charset="0"/>
              </a:rPr>
              <a:t>Referral</a:t>
            </a:r>
          </a:p>
          <a:p>
            <a:pPr algn="ctr"/>
            <a:r>
              <a:rPr lang="en-GB" sz="2800" b="1" dirty="0">
                <a:solidFill>
                  <a:schemeClr val="bg1"/>
                </a:solidFill>
                <a:cs typeface="Calibri Light" panose="020F0302020204030204" pitchFamily="34" charset="0"/>
              </a:rPr>
              <a:t>&amp; Re-referral </a:t>
            </a:r>
            <a:r>
              <a:rPr lang="en-GB" sz="3600" b="1" dirty="0">
                <a:solidFill>
                  <a:schemeClr val="bg1"/>
                </a:solidFill>
                <a:cs typeface="Calibri Light" panose="020F0302020204030204" pitchFamily="34" charset="0"/>
              </a:rPr>
              <a:t> </a:t>
            </a:r>
          </a:p>
        </p:txBody>
      </p:sp>
      <p:cxnSp>
        <p:nvCxnSpPr>
          <p:cNvPr id="4" name="Straight Arrow Connector 3">
            <a:extLst>
              <a:ext uri="{FF2B5EF4-FFF2-40B4-BE49-F238E27FC236}">
                <a16:creationId xmlns:a16="http://schemas.microsoft.com/office/drawing/2014/main" id="{BEBBD6CB-CF09-4E68-B2C9-992D957826D1}"/>
              </a:ext>
            </a:extLst>
          </p:cNvPr>
          <p:cNvCxnSpPr>
            <a:cxnSpLocks/>
            <a:stCxn id="2" idx="7"/>
            <a:endCxn id="2" idx="7"/>
          </p:cNvCxnSpPr>
          <p:nvPr/>
        </p:nvCxnSpPr>
        <p:spPr>
          <a:xfrm>
            <a:off x="7550867" y="1838840"/>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C7998C36-73BA-4322-A5A8-A7FF01CB9356}"/>
              </a:ext>
            </a:extLst>
          </p:cNvPr>
          <p:cNvSpPr/>
          <p:nvPr/>
        </p:nvSpPr>
        <p:spPr>
          <a:xfrm>
            <a:off x="9037321" y="807720"/>
            <a:ext cx="2514600" cy="14478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Psychological therapy</a:t>
            </a:r>
          </a:p>
          <a:p>
            <a:pPr algn="ctr"/>
            <a:r>
              <a:rPr lang="en-GB" sz="2400" b="1" dirty="0">
                <a:solidFill>
                  <a:schemeClr val="bg1"/>
                </a:solidFill>
              </a:rPr>
              <a:t>(</a:t>
            </a:r>
            <a:r>
              <a:rPr lang="en-GB" sz="2400" b="1">
                <a:solidFill>
                  <a:schemeClr val="bg1"/>
                </a:solidFill>
              </a:rPr>
              <a:t>if suitable)</a:t>
            </a:r>
            <a:endParaRPr lang="en-GB" sz="2400" b="1" dirty="0">
              <a:solidFill>
                <a:schemeClr val="bg1"/>
              </a:solidFill>
            </a:endParaRPr>
          </a:p>
        </p:txBody>
      </p:sp>
      <p:sp>
        <p:nvSpPr>
          <p:cNvPr id="11" name="Rectangle: Rounded Corners 10">
            <a:extLst>
              <a:ext uri="{FF2B5EF4-FFF2-40B4-BE49-F238E27FC236}">
                <a16:creationId xmlns:a16="http://schemas.microsoft.com/office/drawing/2014/main" id="{D09403C7-CA05-4841-A926-2CC9BFF0529E}"/>
              </a:ext>
            </a:extLst>
          </p:cNvPr>
          <p:cNvSpPr/>
          <p:nvPr/>
        </p:nvSpPr>
        <p:spPr>
          <a:xfrm>
            <a:off x="9037320" y="3602307"/>
            <a:ext cx="2514600" cy="153160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b="1" dirty="0">
              <a:solidFill>
                <a:schemeClr val="bg1"/>
              </a:solidFill>
            </a:endParaRPr>
          </a:p>
          <a:p>
            <a:pPr algn="ctr"/>
            <a:endParaRPr lang="en-GB" sz="2000" b="1" dirty="0">
              <a:solidFill>
                <a:schemeClr val="bg1"/>
              </a:solidFill>
            </a:endParaRPr>
          </a:p>
          <a:p>
            <a:pPr marL="342900" indent="-342900">
              <a:buFont typeface="Arial" panose="020B0604020202020204" pitchFamily="34" charset="0"/>
              <a:buChar char="•"/>
            </a:pPr>
            <a:r>
              <a:rPr lang="en-GB" b="1" dirty="0">
                <a:solidFill>
                  <a:schemeClr val="bg1"/>
                </a:solidFill>
              </a:rPr>
              <a:t>Peer support</a:t>
            </a:r>
          </a:p>
          <a:p>
            <a:pPr marL="342900" indent="-342900">
              <a:buFont typeface="Arial" panose="020B0604020202020204" pitchFamily="34" charset="0"/>
              <a:buChar char="•"/>
            </a:pPr>
            <a:r>
              <a:rPr lang="en-GB" b="1" dirty="0">
                <a:solidFill>
                  <a:schemeClr val="bg1"/>
                </a:solidFill>
              </a:rPr>
              <a:t>Volunteering</a:t>
            </a:r>
          </a:p>
          <a:p>
            <a:pPr marL="342900" indent="-342900">
              <a:buFont typeface="Arial" panose="020B0604020202020204" pitchFamily="34" charset="0"/>
              <a:buChar char="•"/>
            </a:pPr>
            <a:r>
              <a:rPr lang="en-GB" b="1" dirty="0">
                <a:solidFill>
                  <a:schemeClr val="bg1"/>
                </a:solidFill>
              </a:rPr>
              <a:t>Gym membership, etc </a:t>
            </a:r>
          </a:p>
          <a:p>
            <a:pPr marL="342900" indent="-342900" algn="ctr">
              <a:buFont typeface="Arial" panose="020B0604020202020204" pitchFamily="34" charset="0"/>
              <a:buChar char="•"/>
            </a:pPr>
            <a:endParaRPr lang="en-GB" sz="1600" b="1" dirty="0">
              <a:solidFill>
                <a:schemeClr val="bg1"/>
              </a:solidFill>
            </a:endParaRPr>
          </a:p>
          <a:p>
            <a:pPr marL="342900" indent="-342900" algn="ctr">
              <a:buFont typeface="Arial" panose="020B0604020202020204" pitchFamily="34" charset="0"/>
              <a:buChar char="•"/>
            </a:pPr>
            <a:endParaRPr lang="en-GB" sz="2400" b="1" dirty="0">
              <a:solidFill>
                <a:schemeClr val="bg1"/>
              </a:solidFill>
            </a:endParaRPr>
          </a:p>
        </p:txBody>
      </p:sp>
      <p:sp>
        <p:nvSpPr>
          <p:cNvPr id="14" name="Rectangle: Rounded Corners 13">
            <a:extLst>
              <a:ext uri="{FF2B5EF4-FFF2-40B4-BE49-F238E27FC236}">
                <a16:creationId xmlns:a16="http://schemas.microsoft.com/office/drawing/2014/main" id="{205E4B59-2A54-4ACE-AE9D-28E10FE3F2FF}"/>
              </a:ext>
            </a:extLst>
          </p:cNvPr>
          <p:cNvSpPr/>
          <p:nvPr/>
        </p:nvSpPr>
        <p:spPr>
          <a:xfrm>
            <a:off x="1082039" y="658592"/>
            <a:ext cx="2514600" cy="14478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cs typeface="Calibri Light" panose="020F0302020204030204" pitchFamily="34" charset="0"/>
              </a:rPr>
              <a:t>No exclusions</a:t>
            </a:r>
          </a:p>
          <a:p>
            <a:pPr algn="ctr"/>
            <a:r>
              <a:rPr lang="en-GB" b="1" dirty="0">
                <a:solidFill>
                  <a:schemeClr val="bg1"/>
                </a:solidFill>
                <a:cs typeface="Calibri Light" panose="020F0302020204030204" pitchFamily="34" charset="0"/>
              </a:rPr>
              <a:t>A service for everyone</a:t>
            </a:r>
          </a:p>
        </p:txBody>
      </p:sp>
      <p:sp>
        <p:nvSpPr>
          <p:cNvPr id="16" name="Rectangle: Rounded Corners 15">
            <a:extLst>
              <a:ext uri="{FF2B5EF4-FFF2-40B4-BE49-F238E27FC236}">
                <a16:creationId xmlns:a16="http://schemas.microsoft.com/office/drawing/2014/main" id="{D650AB25-A5C3-4DE1-B862-10C1F07C75A0}"/>
              </a:ext>
            </a:extLst>
          </p:cNvPr>
          <p:cNvSpPr/>
          <p:nvPr/>
        </p:nvSpPr>
        <p:spPr>
          <a:xfrm>
            <a:off x="1082039" y="3602308"/>
            <a:ext cx="2514600" cy="153160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cs typeface="Calibri Light" panose="020F0302020204030204" pitchFamily="34" charset="0"/>
              </a:rPr>
              <a:t>Short-term </a:t>
            </a:r>
          </a:p>
          <a:p>
            <a:pPr algn="ctr"/>
            <a:r>
              <a:rPr lang="en-GB" sz="1600" b="1" dirty="0">
                <a:solidFill>
                  <a:schemeClr val="bg1"/>
                </a:solidFill>
                <a:cs typeface="Calibri Light" panose="020F0302020204030204" pitchFamily="34" charset="0"/>
              </a:rPr>
              <a:t>Crisis Centre </a:t>
            </a:r>
          </a:p>
          <a:p>
            <a:pPr algn="ctr"/>
            <a:r>
              <a:rPr lang="en-GB" sz="1600" b="1" dirty="0">
                <a:solidFill>
                  <a:schemeClr val="bg1"/>
                </a:solidFill>
                <a:cs typeface="Calibri Light" panose="020F0302020204030204" pitchFamily="34" charset="0"/>
              </a:rPr>
              <a:t>for those not ready to access mainstream services</a:t>
            </a:r>
          </a:p>
        </p:txBody>
      </p:sp>
      <p:sp>
        <p:nvSpPr>
          <p:cNvPr id="3" name="Rectangle 2">
            <a:extLst>
              <a:ext uri="{FF2B5EF4-FFF2-40B4-BE49-F238E27FC236}">
                <a16:creationId xmlns:a16="http://schemas.microsoft.com/office/drawing/2014/main" id="{EFAA6F88-53DF-491C-8ABE-BE6C1D53C455}"/>
              </a:ext>
            </a:extLst>
          </p:cNvPr>
          <p:cNvSpPr/>
          <p:nvPr/>
        </p:nvSpPr>
        <p:spPr>
          <a:xfrm>
            <a:off x="3048000" y="2352133"/>
            <a:ext cx="6096000" cy="375552"/>
          </a:xfrm>
          <a:prstGeom prst="rect">
            <a:avLst/>
          </a:prstGeom>
        </p:spPr>
        <p:txBody>
          <a:bodyPr>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8D3ED259-2E85-4F79-B457-26F137697980}"/>
              </a:ext>
            </a:extLst>
          </p:cNvPr>
          <p:cNvSpPr/>
          <p:nvPr/>
        </p:nvSpPr>
        <p:spPr>
          <a:xfrm>
            <a:off x="1082040" y="185598"/>
            <a:ext cx="1046988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7" name="Rectangle: Rounded Corners 6">
            <a:extLst>
              <a:ext uri="{FF2B5EF4-FFF2-40B4-BE49-F238E27FC236}">
                <a16:creationId xmlns:a16="http://schemas.microsoft.com/office/drawing/2014/main" id="{1C74D8E4-9CF3-406F-9223-693EF7568E05}"/>
              </a:ext>
            </a:extLst>
          </p:cNvPr>
          <p:cNvSpPr/>
          <p:nvPr/>
        </p:nvSpPr>
        <p:spPr>
          <a:xfrm>
            <a:off x="5152768" y="4559643"/>
            <a:ext cx="2693773" cy="200179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Re-referral if the first referral has proved unsuccessful</a:t>
            </a:r>
          </a:p>
        </p:txBody>
      </p:sp>
    </p:spTree>
    <p:extLst>
      <p:ext uri="{BB962C8B-B14F-4D97-AF65-F5344CB8AC3E}">
        <p14:creationId xmlns:p14="http://schemas.microsoft.com/office/powerpoint/2010/main" val="3545635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18C072-6905-446C-9CFC-06414C2EDE03}"/>
              </a:ext>
            </a:extLst>
          </p:cNvPr>
          <p:cNvSpPr/>
          <p:nvPr/>
        </p:nvSpPr>
        <p:spPr>
          <a:xfrm>
            <a:off x="4572000" y="1324026"/>
            <a:ext cx="3489960" cy="1862987"/>
          </a:xfrm>
          <a:prstGeom prst="ellipse">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cs typeface="Calibri Light" panose="020F0302020204030204" pitchFamily="34" charset="0"/>
              </a:rPr>
              <a:t>Treatment </a:t>
            </a:r>
            <a:r>
              <a:rPr lang="en-GB" sz="3600" b="1" dirty="0">
                <a:solidFill>
                  <a:schemeClr val="bg1"/>
                </a:solidFill>
                <a:latin typeface="Calibri Light" panose="020F0302020204030204" pitchFamily="34" charset="0"/>
                <a:cs typeface="Calibri Light" panose="020F0302020204030204" pitchFamily="34" charset="0"/>
              </a:rPr>
              <a:t>  </a:t>
            </a:r>
          </a:p>
        </p:txBody>
      </p:sp>
      <p:cxnSp>
        <p:nvCxnSpPr>
          <p:cNvPr id="4" name="Straight Arrow Connector 3">
            <a:extLst>
              <a:ext uri="{FF2B5EF4-FFF2-40B4-BE49-F238E27FC236}">
                <a16:creationId xmlns:a16="http://schemas.microsoft.com/office/drawing/2014/main" id="{BEBBD6CB-CF09-4E68-B2C9-992D957826D1}"/>
              </a:ext>
            </a:extLst>
          </p:cNvPr>
          <p:cNvCxnSpPr>
            <a:cxnSpLocks/>
            <a:stCxn id="2" idx="7"/>
            <a:endCxn id="2" idx="7"/>
          </p:cNvCxnSpPr>
          <p:nvPr/>
        </p:nvCxnSpPr>
        <p:spPr>
          <a:xfrm>
            <a:off x="7550867" y="1596854"/>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C7998C36-73BA-4322-A5A8-A7FF01CB9356}"/>
              </a:ext>
            </a:extLst>
          </p:cNvPr>
          <p:cNvSpPr/>
          <p:nvPr/>
        </p:nvSpPr>
        <p:spPr>
          <a:xfrm>
            <a:off x="8938466" y="5177481"/>
            <a:ext cx="2514600" cy="872799"/>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b="1" dirty="0">
              <a:solidFill>
                <a:schemeClr val="bg1"/>
              </a:solidFill>
            </a:endParaRPr>
          </a:p>
          <a:p>
            <a:pPr algn="ctr"/>
            <a:r>
              <a:rPr lang="en-GB" sz="2800" b="1" dirty="0">
                <a:solidFill>
                  <a:schemeClr val="bg1"/>
                </a:solidFill>
              </a:rPr>
              <a:t>Consistency</a:t>
            </a:r>
          </a:p>
          <a:p>
            <a:pPr algn="ctr"/>
            <a:endParaRPr lang="en-GB" sz="2800" b="1" dirty="0">
              <a:solidFill>
                <a:schemeClr val="bg1"/>
              </a:solidFill>
            </a:endParaRPr>
          </a:p>
        </p:txBody>
      </p:sp>
      <p:sp>
        <p:nvSpPr>
          <p:cNvPr id="11" name="Rectangle: Rounded Corners 10">
            <a:extLst>
              <a:ext uri="{FF2B5EF4-FFF2-40B4-BE49-F238E27FC236}">
                <a16:creationId xmlns:a16="http://schemas.microsoft.com/office/drawing/2014/main" id="{D09403C7-CA05-4841-A926-2CC9BFF0529E}"/>
              </a:ext>
            </a:extLst>
          </p:cNvPr>
          <p:cNvSpPr/>
          <p:nvPr/>
        </p:nvSpPr>
        <p:spPr>
          <a:xfrm>
            <a:off x="5124141" y="4528134"/>
            <a:ext cx="2514600" cy="1531609"/>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Therapeutic  as well as medical</a:t>
            </a:r>
          </a:p>
        </p:txBody>
      </p:sp>
      <p:sp>
        <p:nvSpPr>
          <p:cNvPr id="14" name="Rectangle: Rounded Corners 13">
            <a:extLst>
              <a:ext uri="{FF2B5EF4-FFF2-40B4-BE49-F238E27FC236}">
                <a16:creationId xmlns:a16="http://schemas.microsoft.com/office/drawing/2014/main" id="{205E4B59-2A54-4ACE-AE9D-28E10FE3F2FF}"/>
              </a:ext>
            </a:extLst>
          </p:cNvPr>
          <p:cNvSpPr/>
          <p:nvPr/>
        </p:nvSpPr>
        <p:spPr>
          <a:xfrm>
            <a:off x="1082040" y="807720"/>
            <a:ext cx="2514600" cy="1663631"/>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Tailored to the individual</a:t>
            </a:r>
          </a:p>
        </p:txBody>
      </p:sp>
      <p:sp>
        <p:nvSpPr>
          <p:cNvPr id="16" name="Rectangle: Rounded Corners 15">
            <a:extLst>
              <a:ext uri="{FF2B5EF4-FFF2-40B4-BE49-F238E27FC236}">
                <a16:creationId xmlns:a16="http://schemas.microsoft.com/office/drawing/2014/main" id="{D650AB25-A5C3-4DE1-B862-10C1F07C75A0}"/>
              </a:ext>
            </a:extLst>
          </p:cNvPr>
          <p:cNvSpPr/>
          <p:nvPr/>
        </p:nvSpPr>
        <p:spPr>
          <a:xfrm>
            <a:off x="8938466" y="807720"/>
            <a:ext cx="2514600" cy="2379293"/>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dirty="0">
              <a:solidFill>
                <a:schemeClr val="bg1"/>
              </a:solidFill>
              <a:cs typeface="Calibri Light" panose="020F0302020204030204" pitchFamily="34" charset="0"/>
            </a:endParaRPr>
          </a:p>
          <a:p>
            <a:pPr algn="ctr"/>
            <a:r>
              <a:rPr lang="en-GB" sz="2400" b="1" dirty="0">
                <a:solidFill>
                  <a:schemeClr val="bg1"/>
                </a:solidFill>
                <a:cs typeface="Calibri Light" panose="020F0302020204030204" pitchFamily="34" charset="0"/>
              </a:rPr>
              <a:t>Transparency</a:t>
            </a:r>
          </a:p>
          <a:p>
            <a:pPr algn="ctr"/>
            <a:r>
              <a:rPr lang="en-GB" b="1" dirty="0">
                <a:solidFill>
                  <a:schemeClr val="bg1"/>
                </a:solidFill>
                <a:cs typeface="Calibri Light" panose="020F0302020204030204" pitchFamily="34" charset="0"/>
              </a:rPr>
              <a:t>Too many people become aware of their diagnosis by reading it in a report, long after the event</a:t>
            </a:r>
          </a:p>
          <a:p>
            <a:pPr algn="ctr"/>
            <a:r>
              <a:rPr lang="en-GB" sz="2000" b="1" dirty="0">
                <a:solidFill>
                  <a:schemeClr val="bg1"/>
                </a:solidFill>
                <a:cs typeface="Calibri Light" panose="020F0302020204030204" pitchFamily="34" charset="0"/>
              </a:rPr>
              <a:t> </a:t>
            </a:r>
          </a:p>
        </p:txBody>
      </p:sp>
      <p:sp>
        <p:nvSpPr>
          <p:cNvPr id="3" name="Rectangle 2">
            <a:extLst>
              <a:ext uri="{FF2B5EF4-FFF2-40B4-BE49-F238E27FC236}">
                <a16:creationId xmlns:a16="http://schemas.microsoft.com/office/drawing/2014/main" id="{7E0CD1E6-CF5D-4D2D-8414-E267EE8D2A81}"/>
              </a:ext>
            </a:extLst>
          </p:cNvPr>
          <p:cNvSpPr/>
          <p:nvPr/>
        </p:nvSpPr>
        <p:spPr>
          <a:xfrm>
            <a:off x="1082040" y="76879"/>
            <a:ext cx="1046988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6" name="Rectangle: Rounded Corners 5">
            <a:extLst>
              <a:ext uri="{FF2B5EF4-FFF2-40B4-BE49-F238E27FC236}">
                <a16:creationId xmlns:a16="http://schemas.microsoft.com/office/drawing/2014/main" id="{A6A6CA4B-5AF2-476B-A183-6EF7E824D936}"/>
              </a:ext>
            </a:extLst>
          </p:cNvPr>
          <p:cNvSpPr/>
          <p:nvPr/>
        </p:nvSpPr>
        <p:spPr>
          <a:xfrm>
            <a:off x="1082040" y="3027405"/>
            <a:ext cx="2514600" cy="3286898"/>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latin typeface="Calibri Light" panose="020F0302020204030204" pitchFamily="34" charset="0"/>
                <a:cs typeface="Calibri Light" panose="020F0302020204030204" pitchFamily="34" charset="0"/>
              </a:rPr>
              <a:t>Health professionals should be aware that symptoms fluctuate and that seeing an individual on a calm day does not necessarily mean they are in recovery and need to be discharged</a:t>
            </a:r>
          </a:p>
        </p:txBody>
      </p:sp>
      <p:sp>
        <p:nvSpPr>
          <p:cNvPr id="7" name="Rectangle: Rounded Corners 6">
            <a:extLst>
              <a:ext uri="{FF2B5EF4-FFF2-40B4-BE49-F238E27FC236}">
                <a16:creationId xmlns:a16="http://schemas.microsoft.com/office/drawing/2014/main" id="{D7EC7DA4-29C6-49FB-97E0-E36C6395ACB4}"/>
              </a:ext>
            </a:extLst>
          </p:cNvPr>
          <p:cNvSpPr/>
          <p:nvPr/>
        </p:nvSpPr>
        <p:spPr>
          <a:xfrm>
            <a:off x="8938467" y="3842951"/>
            <a:ext cx="2514600" cy="963827"/>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cs typeface="Calibri Light" panose="020F0302020204030204" pitchFamily="34" charset="0"/>
              </a:rPr>
              <a:t>Informed choice</a:t>
            </a:r>
          </a:p>
        </p:txBody>
      </p:sp>
    </p:spTree>
    <p:extLst>
      <p:ext uri="{BB962C8B-B14F-4D97-AF65-F5344CB8AC3E}">
        <p14:creationId xmlns:p14="http://schemas.microsoft.com/office/powerpoint/2010/main" val="131777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18C072-6905-446C-9CFC-06414C2EDE03}"/>
              </a:ext>
            </a:extLst>
          </p:cNvPr>
          <p:cNvSpPr/>
          <p:nvPr/>
        </p:nvSpPr>
        <p:spPr>
          <a:xfrm>
            <a:off x="4466967" y="1692875"/>
            <a:ext cx="3489960" cy="3150973"/>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cs typeface="Calibri Light" panose="020F0302020204030204" pitchFamily="34" charset="0"/>
              </a:rPr>
              <a:t> </a:t>
            </a:r>
          </a:p>
          <a:p>
            <a:pPr algn="ctr"/>
            <a:r>
              <a:rPr lang="en-GB" sz="3600" b="1" dirty="0">
                <a:solidFill>
                  <a:schemeClr val="bg1"/>
                </a:solidFill>
                <a:cs typeface="Calibri Light" panose="020F0302020204030204" pitchFamily="34" charset="0"/>
              </a:rPr>
              <a:t>On-going care</a:t>
            </a:r>
          </a:p>
          <a:p>
            <a:pPr algn="ctr"/>
            <a:r>
              <a:rPr lang="en-GB" sz="3600" b="1" dirty="0">
                <a:solidFill>
                  <a:schemeClr val="bg1"/>
                </a:solidFill>
                <a:latin typeface="Calibri Light" panose="020F0302020204030204" pitchFamily="34" charset="0"/>
                <a:cs typeface="Calibri Light" panose="020F0302020204030204" pitchFamily="34" charset="0"/>
              </a:rPr>
              <a:t>  </a:t>
            </a:r>
          </a:p>
        </p:txBody>
      </p:sp>
      <p:cxnSp>
        <p:nvCxnSpPr>
          <p:cNvPr id="4" name="Straight Arrow Connector 3">
            <a:extLst>
              <a:ext uri="{FF2B5EF4-FFF2-40B4-BE49-F238E27FC236}">
                <a16:creationId xmlns:a16="http://schemas.microsoft.com/office/drawing/2014/main" id="{BEBBD6CB-CF09-4E68-B2C9-992D957826D1}"/>
              </a:ext>
            </a:extLst>
          </p:cNvPr>
          <p:cNvCxnSpPr>
            <a:cxnSpLocks/>
            <a:stCxn id="2" idx="7"/>
            <a:endCxn id="2" idx="7"/>
          </p:cNvCxnSpPr>
          <p:nvPr/>
        </p:nvCxnSpPr>
        <p:spPr>
          <a:xfrm>
            <a:off x="7445834" y="2154324"/>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C7998C36-73BA-4322-A5A8-A7FF01CB9356}"/>
              </a:ext>
            </a:extLst>
          </p:cNvPr>
          <p:cNvSpPr/>
          <p:nvPr/>
        </p:nvSpPr>
        <p:spPr>
          <a:xfrm>
            <a:off x="9037320" y="807720"/>
            <a:ext cx="2514600" cy="1447800"/>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rPr>
              <a:t>Courses in life skills</a:t>
            </a:r>
          </a:p>
        </p:txBody>
      </p:sp>
      <p:sp>
        <p:nvSpPr>
          <p:cNvPr id="11" name="Rectangle: Rounded Corners 10">
            <a:extLst>
              <a:ext uri="{FF2B5EF4-FFF2-40B4-BE49-F238E27FC236}">
                <a16:creationId xmlns:a16="http://schemas.microsoft.com/office/drawing/2014/main" id="{D09403C7-CA05-4841-A926-2CC9BFF0529E}"/>
              </a:ext>
            </a:extLst>
          </p:cNvPr>
          <p:cNvSpPr/>
          <p:nvPr/>
        </p:nvSpPr>
        <p:spPr>
          <a:xfrm>
            <a:off x="9037320" y="4078043"/>
            <a:ext cx="2514600" cy="1531609"/>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Self-management techniques</a:t>
            </a:r>
            <a:endParaRPr lang="en-GB" sz="2400" b="1" dirty="0">
              <a:solidFill>
                <a:schemeClr val="bg1"/>
              </a:solidFill>
            </a:endParaRPr>
          </a:p>
        </p:txBody>
      </p:sp>
      <p:sp>
        <p:nvSpPr>
          <p:cNvPr id="14" name="Rectangle: Rounded Corners 13">
            <a:extLst>
              <a:ext uri="{FF2B5EF4-FFF2-40B4-BE49-F238E27FC236}">
                <a16:creationId xmlns:a16="http://schemas.microsoft.com/office/drawing/2014/main" id="{205E4B59-2A54-4ACE-AE9D-28E10FE3F2FF}"/>
              </a:ext>
            </a:extLst>
          </p:cNvPr>
          <p:cNvSpPr/>
          <p:nvPr/>
        </p:nvSpPr>
        <p:spPr>
          <a:xfrm>
            <a:off x="1082040" y="807720"/>
            <a:ext cx="2514600" cy="1447800"/>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cs typeface="Calibri Light" panose="020F0302020204030204" pitchFamily="34" charset="0"/>
              </a:rPr>
              <a:t>On-going care   or monitoring timetabled into care plan</a:t>
            </a:r>
          </a:p>
        </p:txBody>
      </p:sp>
      <p:sp>
        <p:nvSpPr>
          <p:cNvPr id="16" name="Rectangle: Rounded Corners 15">
            <a:extLst>
              <a:ext uri="{FF2B5EF4-FFF2-40B4-BE49-F238E27FC236}">
                <a16:creationId xmlns:a16="http://schemas.microsoft.com/office/drawing/2014/main" id="{D650AB25-A5C3-4DE1-B862-10C1F07C75A0}"/>
              </a:ext>
            </a:extLst>
          </p:cNvPr>
          <p:cNvSpPr/>
          <p:nvPr/>
        </p:nvSpPr>
        <p:spPr>
          <a:xfrm>
            <a:off x="1082040" y="4078043"/>
            <a:ext cx="2514600" cy="1531609"/>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cs typeface="Calibri Light" panose="020F0302020204030204" pitchFamily="34" charset="0"/>
              </a:rPr>
              <a:t>No sudden discharge or breaks in treatment</a:t>
            </a:r>
          </a:p>
        </p:txBody>
      </p:sp>
      <p:sp>
        <p:nvSpPr>
          <p:cNvPr id="3" name="Rectangle 2">
            <a:extLst>
              <a:ext uri="{FF2B5EF4-FFF2-40B4-BE49-F238E27FC236}">
                <a16:creationId xmlns:a16="http://schemas.microsoft.com/office/drawing/2014/main" id="{0167D907-7247-400D-BD01-9D2BF5732820}"/>
              </a:ext>
            </a:extLst>
          </p:cNvPr>
          <p:cNvSpPr/>
          <p:nvPr/>
        </p:nvSpPr>
        <p:spPr>
          <a:xfrm>
            <a:off x="1082040" y="76879"/>
            <a:ext cx="1046988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Tree>
    <p:extLst>
      <p:ext uri="{BB962C8B-B14F-4D97-AF65-F5344CB8AC3E}">
        <p14:creationId xmlns:p14="http://schemas.microsoft.com/office/powerpoint/2010/main" val="3307649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7C43C-2083-4D01-BAA5-FFF91D569254}"/>
              </a:ext>
            </a:extLst>
          </p:cNvPr>
          <p:cNvSpPr/>
          <p:nvPr/>
        </p:nvSpPr>
        <p:spPr>
          <a:xfrm>
            <a:off x="167640" y="277592"/>
            <a:ext cx="11902440" cy="9707658"/>
          </a:xfrm>
          <a:prstGeom prst="rect">
            <a:avLst/>
          </a:prstGeom>
        </p:spPr>
        <p:txBody>
          <a:bodyPr wrap="square">
            <a:spAutoFit/>
          </a:bodyPr>
          <a:lstStyle/>
          <a:p>
            <a:pPr algn="ctr">
              <a:lnSpc>
                <a:spcPct val="107000"/>
              </a:lnSpc>
            </a:pPr>
            <a:r>
              <a:rPr lang="en-GB" sz="2000" b="1" dirty="0">
                <a:solidFill>
                  <a:srgbClr val="FF0000"/>
                </a:solidFill>
              </a:rPr>
              <a:t>DERBYSHIRE BORDERLINE PERSONALITY DISORDER SUPPORT GROUP</a:t>
            </a:r>
          </a:p>
          <a:p>
            <a:pPr algn="ctr">
              <a:lnSpc>
                <a:spcPct val="107000"/>
              </a:lnSpc>
              <a:spcAft>
                <a:spcPts val="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800" b="1" dirty="0">
                <a:latin typeface="Calibri" panose="020F0502020204030204" pitchFamily="34" charset="0"/>
                <a:ea typeface="Times New Roman" panose="02020603050405020304" pitchFamily="18" charset="0"/>
                <a:cs typeface="Calibri" panose="020F0502020204030204" pitchFamily="34" charset="0"/>
              </a:rPr>
              <a:t>The NICE Guidelines:</a:t>
            </a:r>
          </a:p>
          <a:p>
            <a:pPr algn="ctr">
              <a:spcAft>
                <a:spcPts val="0"/>
              </a:spcAft>
            </a:pPr>
            <a:endParaRPr lang="en-GB" sz="2000" b="1" dirty="0">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2000" b="1" dirty="0">
                <a:latin typeface="Calibri" panose="020F0502020204030204" pitchFamily="34" charset="0"/>
                <a:ea typeface="Times New Roman" panose="02020603050405020304" pitchFamily="18" charset="0"/>
                <a:cs typeface="Calibri" panose="020F0502020204030204" pitchFamily="34" charset="0"/>
              </a:rPr>
              <a:t>For people with BPD, overcoming the difficulties associated with this diagnosis can be a huge struggle.  However, this struggle is made much more difficult by the frequent lack of understanding and the stigma people with this disorder receive from both inside and outside mental health services; they can be denied</a:t>
            </a:r>
            <a:r>
              <a:rPr lang="en-GB" sz="20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n-GB" sz="2000" b="1" dirty="0">
                <a:latin typeface="Calibri" panose="020F0502020204030204" pitchFamily="34" charset="0"/>
                <a:ea typeface="Times New Roman" panose="02020603050405020304" pitchFamily="18" charset="0"/>
                <a:cs typeface="Calibri" panose="020F0502020204030204" pitchFamily="34" charset="0"/>
              </a:rPr>
              <a:t>services, told they are untreatable, or seen as being blamed for their difficulties.  It is frequently overlooked that people with this diagnosis often have had difficult early experiences and difficult lives.  This guideline is an important step forward in addressing these issues.  If people with this diagnosis are able to have better access to treatment that addresses their needs and are in an environment that encourages understanding, optimism and hope, then more people will be able to move on from this disorder to live fulfilling lives.</a:t>
            </a: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r>
              <a:rPr lang="en-GB" sz="2000" b="1" dirty="0">
                <a:latin typeface="Calibri Light" panose="020F0302020204030204" pitchFamily="34" charset="0"/>
                <a:cs typeface="Calibri Light" panose="020F0302020204030204" pitchFamily="34" charset="0"/>
              </a:rPr>
              <a:t> </a:t>
            </a:r>
          </a:p>
          <a:p>
            <a:pPr algn="ctr"/>
            <a:r>
              <a:rPr lang="en-GB" sz="2000" b="1" dirty="0">
                <a:latin typeface="Calibri" panose="020F0502020204030204" pitchFamily="34" charset="0"/>
                <a:cs typeface="Calibri" panose="020F0502020204030204" pitchFamily="34" charset="0"/>
              </a:rPr>
              <a:t>The implementation of these guidelines will ensure that individuals who are often extremely vulnerable and have complex health and social care needs are no longer excluded from mental health services but are able to access responsive, equitable, quality care.</a:t>
            </a:r>
          </a:p>
          <a:p>
            <a:pPr algn="ctr"/>
            <a:r>
              <a:rPr lang="en-GB" sz="2000" b="1" i="1" dirty="0">
                <a:latin typeface="Calibri" panose="020F0502020204030204" pitchFamily="34" charset="0"/>
                <a:cs typeface="Calibri" panose="020F0502020204030204" pitchFamily="34" charset="0"/>
              </a:rPr>
              <a:t> </a:t>
            </a:r>
            <a:endParaRPr lang="en-GB" sz="2000" b="1" dirty="0">
              <a:latin typeface="Calibri" panose="020F0502020204030204" pitchFamily="34" charset="0"/>
              <a:cs typeface="Calibri" panose="020F0502020204030204" pitchFamily="34" charset="0"/>
            </a:endParaRPr>
          </a:p>
          <a:p>
            <a:pPr algn="ctr"/>
            <a:r>
              <a:rPr lang="en-GB" sz="2000" b="1" dirty="0">
                <a:latin typeface="Calibri" panose="020F0502020204030204" pitchFamily="34" charset="0"/>
                <a:cs typeface="Calibri" panose="020F0502020204030204" pitchFamily="34" charset="0"/>
              </a:rPr>
              <a:t>										</a:t>
            </a:r>
          </a:p>
          <a:p>
            <a:pPr algn="ctr"/>
            <a:r>
              <a:rPr lang="en-GB" sz="2000" b="1" dirty="0">
                <a:latin typeface="Calibri" panose="020F0502020204030204" pitchFamily="34" charset="0"/>
                <a:cs typeface="Calibri" panose="020F0502020204030204" pitchFamily="34" charset="0"/>
              </a:rPr>
              <a:t>								                                                                  </a:t>
            </a:r>
            <a:r>
              <a:rPr lang="en-GB" b="1" dirty="0">
                <a:latin typeface="Calibri" panose="020F0502020204030204" pitchFamily="34" charset="0"/>
                <a:cs typeface="Calibri" panose="020F0502020204030204" pitchFamily="34" charset="0"/>
              </a:rPr>
              <a:t>Source: www.nice.org.uk/CG78</a:t>
            </a:r>
          </a:p>
          <a:p>
            <a:pPr algn="ctr"/>
            <a:r>
              <a:rPr lang="en-GB" b="1" dirty="0">
                <a:latin typeface="Calibri" panose="020F0502020204030204" pitchFamily="34" charset="0"/>
                <a:cs typeface="Calibri" panose="020F0502020204030204" pitchFamily="34" charset="0"/>
              </a:rPr>
              <a:t> </a:t>
            </a:r>
          </a:p>
          <a:p>
            <a:pPr algn="ctr">
              <a:lnSpc>
                <a:spcPct val="107000"/>
              </a:lnSpc>
              <a:spcAft>
                <a:spcPts val="0"/>
              </a:spcAft>
            </a:pP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8165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15E0D4-94D0-4AAD-BE11-880A92B12F1B}"/>
              </a:ext>
            </a:extLst>
          </p:cNvPr>
          <p:cNvSpPr/>
          <p:nvPr/>
        </p:nvSpPr>
        <p:spPr>
          <a:xfrm>
            <a:off x="624840" y="194995"/>
            <a:ext cx="1083564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4" name="TextBox 3">
            <a:extLst>
              <a:ext uri="{FF2B5EF4-FFF2-40B4-BE49-F238E27FC236}">
                <a16:creationId xmlns:a16="http://schemas.microsoft.com/office/drawing/2014/main" id="{0B4E28D6-130C-49A5-B3E3-0E7766E80890}"/>
              </a:ext>
            </a:extLst>
          </p:cNvPr>
          <p:cNvSpPr txBox="1"/>
          <p:nvPr/>
        </p:nvSpPr>
        <p:spPr>
          <a:xfrm>
            <a:off x="365760" y="533549"/>
            <a:ext cx="11582400" cy="6863417"/>
          </a:xfrm>
          <a:prstGeom prst="rect">
            <a:avLst/>
          </a:prstGeom>
          <a:noFill/>
        </p:spPr>
        <p:txBody>
          <a:bodyPr wrap="square" rtlCol="0">
            <a:spAutoFit/>
          </a:bodyPr>
          <a:lstStyle/>
          <a:p>
            <a:r>
              <a:rPr lang="en-GB" sz="4000" b="1" dirty="0"/>
              <a:t>Summary…</a:t>
            </a:r>
          </a:p>
          <a:p>
            <a:pPr marL="571500" indent="-571500">
              <a:buFont typeface="Arial" panose="020B0604020202020204" pitchFamily="34" charset="0"/>
              <a:buChar char="•"/>
            </a:pPr>
            <a:endParaRPr lang="en-GB" sz="4000" b="1" dirty="0"/>
          </a:p>
          <a:p>
            <a:pPr marL="571500" indent="-571500">
              <a:buFont typeface="Arial" panose="020B0604020202020204" pitchFamily="34" charset="0"/>
              <a:buChar char="•"/>
            </a:pPr>
            <a:r>
              <a:rPr lang="en-GB" sz="4000" b="1" dirty="0"/>
              <a:t>Establish a Dedicated Personality Disorder Pathway</a:t>
            </a:r>
          </a:p>
          <a:p>
            <a:pPr marL="571500" indent="-571500">
              <a:buFont typeface="Arial" panose="020B0604020202020204" pitchFamily="34" charset="0"/>
              <a:buChar char="•"/>
            </a:pPr>
            <a:endParaRPr lang="en-GB" sz="4000" b="1" dirty="0"/>
          </a:p>
          <a:p>
            <a:pPr marL="571500" indent="-571500">
              <a:buFont typeface="Arial" panose="020B0604020202020204" pitchFamily="34" charset="0"/>
              <a:buChar char="•"/>
            </a:pPr>
            <a:r>
              <a:rPr lang="en-GB" sz="4000" b="1" dirty="0"/>
              <a:t>Include Experts by Experience</a:t>
            </a:r>
          </a:p>
          <a:p>
            <a:pPr marL="571500" indent="-571500">
              <a:buFont typeface="Arial" panose="020B0604020202020204" pitchFamily="34" charset="0"/>
              <a:buChar char="•"/>
            </a:pPr>
            <a:endParaRPr lang="en-GB" sz="4000" b="1" dirty="0"/>
          </a:p>
          <a:p>
            <a:pPr marL="571500" indent="-571500">
              <a:buFont typeface="Arial" panose="020B0604020202020204" pitchFamily="34" charset="0"/>
              <a:buChar char="•"/>
            </a:pPr>
            <a:r>
              <a:rPr lang="en-GB" sz="4000" b="1" dirty="0"/>
              <a:t>Adhere to the NICE Guidelines</a:t>
            </a:r>
          </a:p>
          <a:p>
            <a:pPr marL="571500" indent="-571500">
              <a:buFont typeface="Arial" panose="020B0604020202020204" pitchFamily="34" charset="0"/>
              <a:buChar char="•"/>
            </a:pPr>
            <a:endParaRPr lang="en-GB" sz="4000" b="1" dirty="0"/>
          </a:p>
          <a:p>
            <a:endParaRPr lang="en-GB" sz="4000" b="1" dirty="0"/>
          </a:p>
          <a:p>
            <a:endParaRPr lang="en-GB" sz="4000" b="1" dirty="0"/>
          </a:p>
        </p:txBody>
      </p:sp>
    </p:spTree>
    <p:extLst>
      <p:ext uri="{BB962C8B-B14F-4D97-AF65-F5344CB8AC3E}">
        <p14:creationId xmlns:p14="http://schemas.microsoft.com/office/powerpoint/2010/main" val="1393088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B9788-0687-4109-B310-BD24AF539DE9}"/>
              </a:ext>
            </a:extLst>
          </p:cNvPr>
          <p:cNvSpPr txBox="1"/>
          <p:nvPr/>
        </p:nvSpPr>
        <p:spPr>
          <a:xfrm>
            <a:off x="2621280" y="1219200"/>
            <a:ext cx="6629400" cy="2308324"/>
          </a:xfrm>
          <a:prstGeom prst="rect">
            <a:avLst/>
          </a:prstGeom>
          <a:noFill/>
        </p:spPr>
        <p:txBody>
          <a:bodyPr wrap="square" rtlCol="0">
            <a:spAutoFit/>
          </a:bodyPr>
          <a:lstStyle/>
          <a:p>
            <a:pPr algn="ctr"/>
            <a:r>
              <a:rPr lang="en-GB" sz="7200" b="1" dirty="0"/>
              <a:t>Thank</a:t>
            </a:r>
          </a:p>
          <a:p>
            <a:pPr algn="ctr"/>
            <a:r>
              <a:rPr lang="en-GB" sz="7200" b="1" dirty="0"/>
              <a:t>You </a:t>
            </a:r>
          </a:p>
        </p:txBody>
      </p:sp>
      <p:sp>
        <p:nvSpPr>
          <p:cNvPr id="3" name="Rectangle 2">
            <a:extLst>
              <a:ext uri="{FF2B5EF4-FFF2-40B4-BE49-F238E27FC236}">
                <a16:creationId xmlns:a16="http://schemas.microsoft.com/office/drawing/2014/main" id="{D76B11AA-1B6B-4B59-BE40-BC6459F24554}"/>
              </a:ext>
            </a:extLst>
          </p:cNvPr>
          <p:cNvSpPr/>
          <p:nvPr/>
        </p:nvSpPr>
        <p:spPr>
          <a:xfrm>
            <a:off x="487680" y="289561"/>
            <a:ext cx="11216640" cy="400110"/>
          </a:xfrm>
          <a:prstGeom prst="rect">
            <a:avLst/>
          </a:prstGeom>
        </p:spPr>
        <p:txBody>
          <a:bodyPr wrap="square">
            <a:spAutoFit/>
          </a:bodyPr>
          <a:lstStyle/>
          <a:p>
            <a:pPr algn="ctr"/>
            <a:r>
              <a:rPr lang="en-GB" sz="2000" b="1" dirty="0">
                <a:solidFill>
                  <a:srgbClr val="FF0000"/>
                </a:solidFill>
              </a:rPr>
              <a:t>DERBYSHIRE BORDERLINE PERSONALITY DISORDER SUPPORT GROUP</a:t>
            </a:r>
          </a:p>
        </p:txBody>
      </p:sp>
      <p:sp>
        <p:nvSpPr>
          <p:cNvPr id="4" name="TextBox 3">
            <a:extLst>
              <a:ext uri="{FF2B5EF4-FFF2-40B4-BE49-F238E27FC236}">
                <a16:creationId xmlns:a16="http://schemas.microsoft.com/office/drawing/2014/main" id="{ED510114-7395-4F9D-886C-8F642FAE8550}"/>
              </a:ext>
            </a:extLst>
          </p:cNvPr>
          <p:cNvSpPr txBox="1"/>
          <p:nvPr/>
        </p:nvSpPr>
        <p:spPr>
          <a:xfrm>
            <a:off x="487680" y="6324600"/>
            <a:ext cx="5166360" cy="369332"/>
          </a:xfrm>
          <a:prstGeom prst="rect">
            <a:avLst/>
          </a:prstGeom>
          <a:noFill/>
        </p:spPr>
        <p:txBody>
          <a:bodyPr wrap="square" rtlCol="0">
            <a:spAutoFit/>
          </a:bodyPr>
          <a:lstStyle/>
          <a:p>
            <a:r>
              <a:rPr lang="en-GB" b="1" dirty="0">
                <a:solidFill>
                  <a:srgbClr val="FF0000"/>
                </a:solidFill>
              </a:rPr>
              <a:t>derbyshireborderlinepd@gmail.com</a:t>
            </a:r>
          </a:p>
        </p:txBody>
      </p:sp>
    </p:spTree>
    <p:extLst>
      <p:ext uri="{BB962C8B-B14F-4D97-AF65-F5344CB8AC3E}">
        <p14:creationId xmlns:p14="http://schemas.microsoft.com/office/powerpoint/2010/main" val="37229434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1163</TotalTime>
  <Words>1655</Words>
  <Application>Microsoft Office PowerPoint</Application>
  <PresentationFormat>Widescreen</PresentationFormat>
  <Paragraphs>287</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Century Gothic</vt:lpstr>
      <vt:lpstr>Symbol</vt:lpstr>
      <vt:lpstr>Wingdings 3</vt:lpstr>
      <vt:lpstr>Slice</vt:lpstr>
      <vt:lpstr>Derbyshire personality disorder  pathway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Derbyshire  personality disorder pathway</dc:title>
  <dc:creator>sue wheatcroft</dc:creator>
  <cp:lastModifiedBy>sue wheatcroft</cp:lastModifiedBy>
  <cp:revision>134</cp:revision>
  <cp:lastPrinted>2018-10-02T17:28:53Z</cp:lastPrinted>
  <dcterms:created xsi:type="dcterms:W3CDTF">2018-07-29T09:30:51Z</dcterms:created>
  <dcterms:modified xsi:type="dcterms:W3CDTF">2021-03-24T10:43:38Z</dcterms:modified>
</cp:coreProperties>
</file>